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6" r:id="rId3"/>
    <p:sldMasterId id="2147483669" r:id="rId4"/>
    <p:sldMasterId id="2147483672" r:id="rId5"/>
  </p:sldMasterIdLst>
  <p:notesMasterIdLst>
    <p:notesMasterId r:id="rId33"/>
  </p:notesMasterIdLst>
  <p:sldIdLst>
    <p:sldId id="268" r:id="rId6"/>
    <p:sldId id="319" r:id="rId7"/>
    <p:sldId id="284" r:id="rId8"/>
    <p:sldId id="330" r:id="rId9"/>
    <p:sldId id="287" r:id="rId10"/>
    <p:sldId id="275" r:id="rId11"/>
    <p:sldId id="335" r:id="rId12"/>
    <p:sldId id="322" r:id="rId13"/>
    <p:sldId id="295" r:id="rId14"/>
    <p:sldId id="324" r:id="rId15"/>
    <p:sldId id="289" r:id="rId16"/>
    <p:sldId id="325" r:id="rId17"/>
    <p:sldId id="323" r:id="rId18"/>
    <p:sldId id="296" r:id="rId19"/>
    <p:sldId id="312" r:id="rId20"/>
    <p:sldId id="326" r:id="rId21"/>
    <p:sldId id="302" r:id="rId22"/>
    <p:sldId id="331" r:id="rId23"/>
    <p:sldId id="314" r:id="rId24"/>
    <p:sldId id="303" r:id="rId25"/>
    <p:sldId id="316" r:id="rId26"/>
    <p:sldId id="304" r:id="rId27"/>
    <p:sldId id="313" r:id="rId28"/>
    <p:sldId id="276" r:id="rId29"/>
    <p:sldId id="280" r:id="rId30"/>
    <p:sldId id="334" r:id="rId31"/>
    <p:sldId id="310" r:id="rId32"/>
  </p:sldIdLst>
  <p:sldSz cx="9144000" cy="6858000" type="screen4x3"/>
  <p:notesSz cx="7053263" cy="93567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6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64033" autoAdjust="0"/>
  </p:normalViewPr>
  <p:slideViewPr>
    <p:cSldViewPr>
      <p:cViewPr varScale="1">
        <p:scale>
          <a:sx n="55" d="100"/>
          <a:sy n="55" d="100"/>
        </p:scale>
        <p:origin x="-207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r">
              <a:defRPr sz="1200"/>
            </a:lvl1pPr>
          </a:lstStyle>
          <a:p>
            <a:fld id="{456EB86F-3C45-4CFC-A178-8FCB87B43C55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701675"/>
            <a:ext cx="4676775" cy="3508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63" tIns="46881" rIns="93763" bIns="468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44445"/>
            <a:ext cx="5642610" cy="4210526"/>
          </a:xfrm>
          <a:prstGeom prst="rect">
            <a:avLst/>
          </a:prstGeom>
        </p:spPr>
        <p:txBody>
          <a:bodyPr vert="horz" lIns="93763" tIns="46881" rIns="93763" bIns="468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87265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87265"/>
            <a:ext cx="3056414" cy="467836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r">
              <a:defRPr sz="1200"/>
            </a:lvl1pPr>
          </a:lstStyle>
          <a:p>
            <a:fld id="{D51F4D4D-8863-4215-88F7-FB72DAAAEE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32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44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Organizations</a:t>
            </a:r>
            <a:r>
              <a:rPr lang="en-US" baseline="0" dirty="0" smtClean="0"/>
              <a:t>, including the federal government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demonstrated their commitment to open data through actions </a:t>
            </a:r>
            <a:r>
              <a:rPr lang="en-US" baseline="0" dirty="0" smtClean="0"/>
              <a:t>such as signing the G8 open data charter in 2013.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part of the G8 commitment, the GOC committed to a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pan-Canadian open data strategy - Open Data Canada.  This work will aim at increasing, aligning, and streamlining access to open data across the three levels of government.  Additional commitments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include: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Promoting the use of a common government open data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licence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Canada </a:t>
            </a:r>
          </a:p>
          <a:p>
            <a:pPr marL="228600" indent="-228600">
              <a:buAutoNum type="arabicPeriod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Working with non-governmental organizations, the private sector, and academia to support development and adoption of open data standards, and integration of data across jurisdictional boundaries.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http://open.canada.ca/en/g8-open-data-charter-canadas-action-plan</a:t>
            </a:r>
          </a:p>
          <a:p>
            <a:pPr marL="0" indent="0">
              <a:buNone/>
            </a:pPr>
            <a:r>
              <a:rPr lang="en-US" baseline="0" dirty="0" smtClean="0"/>
              <a:t>https://www.gov.uk/government/publications/open-data-charter/g8-open-data-charter-and-technical-annex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45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people expect to be able to access information and services, including science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based information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electronically when and how they want.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And almost all </a:t>
            </a:r>
            <a:r>
              <a:rPr lang="en-US" dirty="0"/>
              <a:t>types of </a:t>
            </a:r>
            <a:r>
              <a:rPr lang="en-US" dirty="0" smtClean="0"/>
              <a:t>information </a:t>
            </a:r>
            <a:r>
              <a:rPr lang="en-US" dirty="0"/>
              <a:t>has the potential to be </a:t>
            </a:r>
            <a:r>
              <a:rPr lang="en-US" dirty="0" smtClean="0"/>
              <a:t>data.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there is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 we as scientists face in collecting and providing data – that </a:t>
            </a:r>
            <a:r>
              <a:rPr lang="en-US" baseline="0" dirty="0" smtClean="0"/>
              <a:t>is providing information that is not just </a:t>
            </a:r>
            <a:r>
              <a:rPr lang="en-US" b="1" dirty="0" smtClean="0"/>
              <a:t>PUBLIC</a:t>
            </a:r>
            <a:r>
              <a:rPr lang="en-US" dirty="0" smtClean="0"/>
              <a:t> BUT </a:t>
            </a:r>
            <a:r>
              <a:rPr lang="en-US" b="1" dirty="0" smtClean="0"/>
              <a:t>ACCESIBLE.</a:t>
            </a:r>
            <a:r>
              <a:rPr lang="en-US" b="0" baseline="0" dirty="0" smtClean="0"/>
              <a:t>  </a:t>
            </a:r>
            <a:r>
              <a:rPr lang="en-US" b="0" dirty="0" smtClean="0"/>
              <a:t>We need to </a:t>
            </a:r>
            <a:r>
              <a:rPr lang="en-US" b="0" baseline="0" dirty="0" smtClean="0"/>
              <a:t>take the raw information and put it into a </a:t>
            </a:r>
            <a:r>
              <a:rPr lang="en-US" b="1" baseline="0" dirty="0" smtClean="0"/>
              <a:t>usable and understandable context </a:t>
            </a:r>
            <a:r>
              <a:rPr lang="en-US" b="0" baseline="0" dirty="0" smtClean="0"/>
              <a:t>so it remains </a:t>
            </a:r>
            <a:r>
              <a:rPr lang="en-US" b="1" baseline="0" dirty="0" smtClean="0"/>
              <a:t>RELEVENT</a:t>
            </a:r>
            <a:endParaRPr lang="en-US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Data collection also costs </a:t>
            </a:r>
            <a:r>
              <a:rPr lang="en-US" b="1" dirty="0" smtClean="0"/>
              <a:t>MONEY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includes </a:t>
            </a:r>
            <a:r>
              <a:rPr lang="en-US" b="1" dirty="0" smtClean="0"/>
              <a:t>RAW DATA, PROCESSED DATA </a:t>
            </a:r>
            <a:r>
              <a:rPr lang="en-US" dirty="0" smtClean="0"/>
              <a:t>(data produced when raw data has been calibrated or corrected), </a:t>
            </a:r>
            <a:r>
              <a:rPr lang="en-US" b="1" dirty="0" smtClean="0"/>
              <a:t>DERIVED DATA </a:t>
            </a:r>
            <a:r>
              <a:rPr lang="en-US" dirty="0" smtClean="0"/>
              <a:t>(data that present a summary or specific view of the raw data), and </a:t>
            </a:r>
            <a:r>
              <a:rPr lang="en-US" b="1" dirty="0" smtClean="0"/>
              <a:t>TEXTUAL DATA </a:t>
            </a:r>
            <a:r>
              <a:rPr lang="en-US" dirty="0" smtClean="0"/>
              <a:t>(the publications which result from a research project, or the </a:t>
            </a:r>
            <a:r>
              <a:rPr lang="en-US" b="1" dirty="0" smtClean="0"/>
              <a:t>TEXTUAL DATA </a:t>
            </a:r>
            <a:r>
              <a:rPr lang="en-US" dirty="0" smtClean="0"/>
              <a:t>like bibliographies and  field notes that form the basis of that research project).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</a:t>
            </a: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7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 much money goes into the planning, preparation and execution of your data collection and analysis every year?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you store it so the data keeps its meaning?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metadata so you know WHO sampled WHAT the project was) and how do you keep it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RELEVANT? 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48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7626"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data may be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PUBLIC, 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they’re not </a:t>
            </a:r>
            <a:r>
              <a:rPr lang="en-US" b="1" dirty="0" smtClean="0"/>
              <a:t>accessible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b="1" dirty="0" smtClean="0"/>
              <a:t>understandable</a:t>
            </a:r>
            <a:r>
              <a:rPr lang="en-US" b="0" baseline="0" dirty="0" smtClean="0"/>
              <a:t> to an average user.</a:t>
            </a:r>
            <a:endParaRPr lang="en-US" dirty="0"/>
          </a:p>
          <a:p>
            <a:pPr defTabSz="937626">
              <a:defRPr/>
            </a:pPr>
            <a:endParaRPr lang="en-US" dirty="0" smtClean="0"/>
          </a:p>
          <a:p>
            <a:pPr defTabSz="937626">
              <a:defRPr/>
            </a:pPr>
            <a:r>
              <a:rPr lang="en-US" dirty="0" smtClean="0"/>
              <a:t>Scientists</a:t>
            </a:r>
            <a:r>
              <a:rPr lang="en-US" baseline="0" dirty="0" smtClean="0"/>
              <a:t> are not rewarded or paid extra to have a data management plan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part of the data collection process </a:t>
            </a:r>
            <a:r>
              <a:rPr lang="en-US" baseline="0" dirty="0" smtClean="0"/>
              <a:t>or for the time it takes to store data.  But the high cost of the loss of that data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 loss of metadata to keep data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relevent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baseline="0" dirty="0" smtClean="0"/>
              <a:t>is also not taken into account when research programs are planned.</a:t>
            </a:r>
          </a:p>
          <a:p>
            <a:pPr defTabSz="937626">
              <a:defRPr/>
            </a:pPr>
            <a:endParaRPr lang="en-US" dirty="0"/>
          </a:p>
          <a:p>
            <a:pPr defTabSz="937626">
              <a:defRPr/>
            </a:pPr>
            <a:r>
              <a:rPr lang="en-US" dirty="0"/>
              <a:t>So, to </a:t>
            </a:r>
            <a:r>
              <a:rPr lang="en-US" dirty="0" smtClean="0"/>
              <a:t>address this, </a:t>
            </a:r>
            <a:r>
              <a:rPr lang="en-US" dirty="0"/>
              <a:t>the LWBIN </a:t>
            </a:r>
            <a:r>
              <a:rPr lang="en-US" dirty="0" smtClean="0"/>
              <a:t>does</a:t>
            </a:r>
            <a:r>
              <a:rPr lang="en-US" baseline="0" dirty="0" smtClean="0"/>
              <a:t> 2 things:</a:t>
            </a:r>
          </a:p>
          <a:p>
            <a:pPr defTabSz="937626">
              <a:defRPr/>
            </a:pPr>
            <a:r>
              <a:rPr lang="en-US" baseline="0" dirty="0" smtClean="0"/>
              <a:t>1. P</a:t>
            </a:r>
            <a:r>
              <a:rPr lang="en-US" dirty="0" smtClean="0"/>
              <a:t>rovides</a:t>
            </a:r>
            <a:r>
              <a:rPr lang="en-US" baseline="0" dirty="0" smtClean="0"/>
              <a:t> </a:t>
            </a:r>
            <a:r>
              <a:rPr lang="en-US" dirty="0" smtClean="0"/>
              <a:t>tools </a:t>
            </a:r>
            <a:r>
              <a:rPr lang="en-US" dirty="0"/>
              <a:t>to </a:t>
            </a:r>
            <a:r>
              <a:rPr lang="en-US" dirty="0" smtClean="0"/>
              <a:t>give</a:t>
            </a:r>
            <a:r>
              <a:rPr lang="en-US" baseline="0" dirty="0" smtClean="0"/>
              <a:t> users the power to share and visualize their own datasets</a:t>
            </a:r>
          </a:p>
          <a:p>
            <a:pPr defTabSz="937626">
              <a:defRPr/>
            </a:pPr>
            <a:r>
              <a:rPr lang="en-US" baseline="0" dirty="0" smtClean="0"/>
              <a:t>2. And the ability to view data in a broader context – thereby increasing the data’s relevance and value.  We do this by providing </a:t>
            </a:r>
            <a:r>
              <a:rPr lang="en-US" b="1" baseline="0" dirty="0" smtClean="0"/>
              <a:t>data products </a:t>
            </a:r>
            <a:r>
              <a:rPr lang="en-US" baseline="0" dirty="0" smtClean="0"/>
              <a:t>– Mashing up </a:t>
            </a:r>
            <a:r>
              <a:rPr lang="en-US" dirty="0" smtClean="0"/>
              <a:t>multiple </a:t>
            </a:r>
            <a:r>
              <a:rPr lang="en-US" baseline="0" dirty="0" smtClean="0"/>
              <a:t>individual and independent data sets</a:t>
            </a:r>
          </a:p>
          <a:p>
            <a:pPr defTabSz="937626">
              <a:defRPr/>
            </a:pPr>
            <a:endParaRPr lang="en-US" baseline="0" dirty="0" smtClean="0"/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2 fold approach ensures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RAW data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stored safely for long term use, BEFORE it loses context (metadata is stored with it),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by leveraging the power of additional datasets you increase the value of your data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en-US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we accomplish this?</a:t>
            </a:r>
            <a:endParaRPr lang="en-US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7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37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This</a:t>
            </a:r>
            <a:r>
              <a:rPr lang="en-CA" baseline="0" dirty="0" smtClean="0"/>
              <a:t> is a basic outline of our </a:t>
            </a:r>
            <a:r>
              <a:rPr lang="en-CA" dirty="0" smtClean="0"/>
              <a:t>Data lifecycle management</a:t>
            </a:r>
            <a:r>
              <a:rPr lang="en-CA" baseline="0" dirty="0" smtClean="0"/>
              <a:t> and Governance strategy</a:t>
            </a:r>
          </a:p>
          <a:p>
            <a:pPr marL="0" marR="0" indent="0" algn="l" defTabSz="937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defTabSz="937626">
              <a:defRPr/>
            </a:pPr>
            <a:r>
              <a:rPr lang="en-CA" dirty="0" smtClean="0"/>
              <a:t>We use</a:t>
            </a:r>
            <a:r>
              <a:rPr lang="en-CA" baseline="0" dirty="0" smtClean="0"/>
              <a:t> 5 databases on 4 servers :</a:t>
            </a:r>
          </a:p>
          <a:p>
            <a:pPr defTabSz="937626">
              <a:defRPr/>
            </a:pPr>
            <a:endParaRPr lang="en-CA" baseline="0" dirty="0" smtClean="0"/>
          </a:p>
          <a:p>
            <a:pPr defTabSz="937626">
              <a:defRPr/>
            </a:pPr>
            <a:r>
              <a:rPr lang="en-CA" baseline="0" dirty="0" smtClean="0"/>
              <a:t>The Data Repository (SQL Server) stores the data in original format</a:t>
            </a:r>
          </a:p>
          <a:p>
            <a:pPr defTabSz="937626">
              <a:defRPr/>
            </a:pPr>
            <a:r>
              <a:rPr lang="en-CA" baseline="0" dirty="0" smtClean="0"/>
              <a:t>By applying basic QA/QC (data flags, metadata standards-GOC,G8 and ISO) we can </a:t>
            </a:r>
            <a:r>
              <a:rPr lang="en-US" baseline="0" dirty="0" smtClean="0"/>
              <a:t>extract, transform and Load </a:t>
            </a:r>
            <a:r>
              <a:rPr lang="en-CA" baseline="0" dirty="0" smtClean="0"/>
              <a:t>datasets in appropriate formats for our data Server (CKAN) or Geoportal</a:t>
            </a:r>
          </a:p>
          <a:p>
            <a:pPr defTabSz="937626">
              <a:defRPr/>
            </a:pPr>
            <a:r>
              <a:rPr lang="en-CA" baseline="0" dirty="0" smtClean="0"/>
              <a:t>The Data Server acts as a HUB for users to view digitized data, as well as data from the geoportal or the open access bibliographic repository</a:t>
            </a:r>
          </a:p>
          <a:p>
            <a:pPr defTabSz="937626">
              <a:defRPr/>
            </a:pPr>
            <a:r>
              <a:rPr lang="en-CA" baseline="0" dirty="0" smtClean="0"/>
              <a:t>Our data architecture structure allows users to access datasets using the </a:t>
            </a:r>
            <a:r>
              <a:rPr lang="en-CA" baseline="0" dirty="0" err="1" smtClean="0"/>
              <a:t>dataHUB</a:t>
            </a:r>
            <a:r>
              <a:rPr lang="en-CA" baseline="0" dirty="0" smtClean="0"/>
              <a:t>, the geoportal or the bibliographic repository</a:t>
            </a:r>
          </a:p>
          <a:p>
            <a:pPr defTabSz="937626">
              <a:defRPr/>
            </a:pPr>
            <a:endParaRPr lang="en-CA" baseline="0" dirty="0" smtClean="0"/>
          </a:p>
          <a:p>
            <a:pPr marL="0" marR="0" indent="0" algn="l" defTabSz="937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The workhorse behind the data architecture is the SLQ Server data repository</a:t>
            </a:r>
            <a:endParaRPr lang="en-CA" baseline="0" dirty="0" smtClean="0"/>
          </a:p>
          <a:p>
            <a:pPr defTabSz="937626">
              <a:defRPr/>
            </a:pPr>
            <a:endParaRPr lang="en-CA" baseline="0" dirty="0" smtClean="0"/>
          </a:p>
          <a:p>
            <a:pPr defTabSz="937626">
              <a:defRPr/>
            </a:pPr>
            <a:r>
              <a:rPr lang="en-CA" baseline="0" dirty="0" err="1" smtClean="0"/>
              <a:t>DataHUB</a:t>
            </a:r>
            <a:r>
              <a:rPr lang="en-CA" baseline="0" dirty="0" smtClean="0"/>
              <a:t> – CKAN</a:t>
            </a:r>
          </a:p>
          <a:p>
            <a:pPr defTabSz="937626">
              <a:defRPr/>
            </a:pPr>
            <a:r>
              <a:rPr lang="en-CA" baseline="0" dirty="0" smtClean="0"/>
              <a:t>Geoportal – ArcGIS</a:t>
            </a:r>
          </a:p>
          <a:p>
            <a:pPr defTabSz="937626">
              <a:defRPr/>
            </a:pPr>
            <a:r>
              <a:rPr lang="en-CA" baseline="0" dirty="0" smtClean="0"/>
              <a:t>Open Access Bibliographic Repository – </a:t>
            </a:r>
            <a:r>
              <a:rPr lang="en-CA" baseline="0" dirty="0" err="1" smtClean="0"/>
              <a:t>Mspace</a:t>
            </a:r>
            <a:endParaRPr lang="en-CA" baseline="0" dirty="0" smtClean="0"/>
          </a:p>
          <a:p>
            <a:pPr defTabSz="937626">
              <a:defRPr/>
            </a:pPr>
            <a:r>
              <a:rPr lang="en-CA" baseline="0" dirty="0" smtClean="0"/>
              <a:t>User Engagement: Webpages, Image gallery</a:t>
            </a:r>
          </a:p>
          <a:p>
            <a:pPr defTabSz="937626">
              <a:defRPr/>
            </a:pPr>
            <a:endParaRPr lang="en-CA" baseline="0" dirty="0" smtClean="0"/>
          </a:p>
          <a:p>
            <a:pPr defTabSz="937626">
              <a:defRPr/>
            </a:pPr>
            <a:r>
              <a:rPr lang="en-CA" baseline="0" dirty="0" smtClean="0"/>
              <a:t>Original data Repository – SQL Server</a:t>
            </a:r>
          </a:p>
          <a:p>
            <a:pPr defTabSz="937626">
              <a:defRPr/>
            </a:pPr>
            <a:endParaRPr lang="en-CA" baseline="0" dirty="0" smtClean="0"/>
          </a:p>
          <a:p>
            <a:endParaRPr lang="en-CA" baseline="0" dirty="0" smtClean="0"/>
          </a:p>
          <a:p>
            <a:pPr marL="0" lvl="2" defTabSz="937626">
              <a:defRPr/>
            </a:pPr>
            <a:r>
              <a:rPr lang="en-US" b="1" dirty="0"/>
              <a:t>The LWBIN </a:t>
            </a:r>
            <a:r>
              <a:rPr lang="en-US" b="1" dirty="0" smtClean="0"/>
              <a:t>uses 5 </a:t>
            </a:r>
            <a:r>
              <a:rPr lang="en-US" b="1" dirty="0"/>
              <a:t>databases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SQL Server databases– (Raw data &amp; GIS databases)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CA" dirty="0" smtClean="0"/>
              <a:t>CKAN (</a:t>
            </a:r>
            <a:r>
              <a:rPr lang="en-CA" dirty="0" err="1" smtClean="0"/>
              <a:t>postgres</a:t>
            </a:r>
            <a:r>
              <a:rPr lang="en-CA" dirty="0" smtClean="0"/>
              <a:t>)</a:t>
            </a:r>
            <a:endParaRPr lang="en-US" dirty="0"/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LWBIN website (2) – </a:t>
            </a:r>
            <a:r>
              <a:rPr lang="en-US" dirty="0" err="1"/>
              <a:t>Wordpress</a:t>
            </a:r>
            <a:r>
              <a:rPr lang="en-US" dirty="0"/>
              <a:t>, </a:t>
            </a:r>
            <a:r>
              <a:rPr lang="en-US" dirty="0" err="1"/>
              <a:t>coppermine</a:t>
            </a:r>
            <a:r>
              <a:rPr lang="en-US" dirty="0"/>
              <a:t>, </a:t>
            </a:r>
          </a:p>
          <a:p>
            <a:endParaRPr lang="en-CA" baseline="0" dirty="0" smtClean="0"/>
          </a:p>
          <a:p>
            <a:endParaRPr lang="en-CA" baseline="0" dirty="0" smtClean="0"/>
          </a:p>
          <a:p>
            <a:pPr marL="0" lvl="2" defTabSz="937626">
              <a:defRPr/>
            </a:pPr>
            <a:r>
              <a:rPr lang="en-US" b="1" dirty="0"/>
              <a:t>And</a:t>
            </a:r>
            <a:r>
              <a:rPr lang="en-US" dirty="0"/>
              <a:t> 5 </a:t>
            </a:r>
            <a:r>
              <a:rPr lang="en-US" b="1" dirty="0"/>
              <a:t>Servers</a:t>
            </a:r>
            <a:r>
              <a:rPr lang="en-US" dirty="0"/>
              <a:t> – migrate to </a:t>
            </a:r>
            <a:r>
              <a:rPr lang="en-US" b="1" dirty="0"/>
              <a:t>4</a:t>
            </a:r>
            <a:r>
              <a:rPr lang="en-US" dirty="0"/>
              <a:t>:  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CKAN – (LINUX) 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Open Source Bibliographic repository - </a:t>
            </a:r>
            <a:r>
              <a:rPr lang="en-US" dirty="0" err="1"/>
              <a:t>Mspace</a:t>
            </a:r>
            <a:r>
              <a:rPr lang="en-US" dirty="0"/>
              <a:t> (maintained by </a:t>
            </a:r>
            <a:r>
              <a:rPr lang="en-US" dirty="0" err="1"/>
              <a:t>Libaries</a:t>
            </a:r>
            <a:r>
              <a:rPr lang="en-US" dirty="0"/>
              <a:t>)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Geoportal - GIS data server (Windows)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Current LWBIN Server (Windows) (will be migrated to the LINUX </a:t>
            </a:r>
            <a:r>
              <a:rPr lang="en-US" dirty="0" err="1"/>
              <a:t>Wordpress</a:t>
            </a:r>
            <a:r>
              <a:rPr lang="en-US" dirty="0"/>
              <a:t> server)</a:t>
            </a:r>
          </a:p>
          <a:p>
            <a:pPr marL="175805" lvl="2" indent="-175805" defTabSz="937626">
              <a:buFont typeface="Arial" panose="020B0604020202020204" pitchFamily="34" charset="0"/>
              <a:buChar char="•"/>
              <a:defRPr/>
            </a:pPr>
            <a:r>
              <a:rPr lang="en-US" dirty="0"/>
              <a:t>LINUX (new website and current image gallery)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3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</a:t>
            </a:r>
            <a:r>
              <a:rPr lang="en-CA" baseline="0" dirty="0" smtClean="0"/>
              <a:t> </a:t>
            </a:r>
            <a:r>
              <a:rPr lang="en-CA" dirty="0" smtClean="0"/>
              <a:t>Dimensional</a:t>
            </a:r>
            <a:r>
              <a:rPr lang="en-CA" baseline="0" dirty="0" smtClean="0"/>
              <a:t> Model to store data in its raw format while ensuring metadata is attached and with some basic </a:t>
            </a:r>
            <a:r>
              <a:rPr lang="en-CA" baseline="0" dirty="0" err="1" smtClean="0"/>
              <a:t>qa</a:t>
            </a:r>
            <a:r>
              <a:rPr lang="en-CA" baseline="0" dirty="0" smtClean="0"/>
              <a:t>/qc flags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By integrating the work of multiple researchers, we can use our collective intelligence</a:t>
            </a:r>
            <a:r>
              <a:rPr lang="en-CA" baseline="0" dirty="0" smtClean="0"/>
              <a:t> to </a:t>
            </a:r>
            <a:r>
              <a:rPr lang="en-CA" dirty="0" smtClean="0"/>
              <a:t>map out our ecosystem.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access to a much larger and complex dataset, users will be able to explore connections that were never before suspected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04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first example, we will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a series of layer files downloaded from the LWBIN and overlay them in google earth.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arenR"/>
            </a:pPr>
            <a:r>
              <a:rPr lang="en-US" dirty="0" smtClean="0"/>
              <a:t>Add</a:t>
            </a:r>
            <a:r>
              <a:rPr lang="en-US" baseline="0" dirty="0" smtClean="0"/>
              <a:t> layer 2009 turbidity data from EC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aseline="0" dirty="0" smtClean="0"/>
              <a:t>Provide data from an additional user – Fall survey 2009 </a:t>
            </a:r>
            <a:r>
              <a:rPr lang="en-US" baseline="0" dirty="0" err="1" smtClean="0"/>
              <a:t>LWpg</a:t>
            </a:r>
            <a:r>
              <a:rPr lang="en-US" baseline="0" dirty="0" smtClean="0"/>
              <a:t> TDP chemistry (</a:t>
            </a:r>
            <a:r>
              <a:rPr lang="en-US" baseline="0" dirty="0" err="1" smtClean="0"/>
              <a:t>Namao</a:t>
            </a:r>
            <a:r>
              <a:rPr lang="en-US" baseline="0" dirty="0" smtClean="0"/>
              <a:t>)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Both layers together give us a more complete picture of nutrients in the lake.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Add layer files developed from </a:t>
            </a:r>
            <a:r>
              <a:rPr lang="en-US" baseline="0" dirty="0" err="1" smtClean="0"/>
              <a:t>gis</a:t>
            </a:r>
            <a:r>
              <a:rPr lang="en-US" baseline="0" dirty="0" smtClean="0"/>
              <a:t> algorithms  to see if station data can be used to estimate the </a:t>
            </a:r>
            <a:r>
              <a:rPr lang="en-US" baseline="0" dirty="0" err="1" smtClean="0"/>
              <a:t>tdp</a:t>
            </a:r>
            <a:r>
              <a:rPr lang="en-US" baseline="0" dirty="0" smtClean="0"/>
              <a:t> over the entire lake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Provide some visual context – DFO aerial survey images form 2005 </a:t>
            </a:r>
          </a:p>
          <a:p>
            <a:pPr marL="685800" lvl="1" indent="-228600">
              <a:buAutoNum type="arabicParenR"/>
            </a:pPr>
            <a:r>
              <a:rPr lang="en-US" baseline="0" dirty="0" smtClean="0"/>
              <a:t>Get an idea of what the shoreline looks like</a:t>
            </a:r>
          </a:p>
          <a:p>
            <a:pPr marL="228600" lvl="0" indent="-228600">
              <a:buAutoNum type="arabicParenR"/>
            </a:pPr>
            <a:r>
              <a:rPr lang="en-US" baseline="0" dirty="0" smtClean="0"/>
              <a:t>See what the shoreline looks like in near stations sampled</a:t>
            </a:r>
          </a:p>
          <a:p>
            <a:pPr marL="228600" lvl="0" indent="-228600">
              <a:buAutoNum type="arabicParenR"/>
            </a:pPr>
            <a:endParaRPr lang="en-US" baseline="0" dirty="0" smtClean="0"/>
          </a:p>
          <a:p>
            <a:endParaRPr lang="en-US" dirty="0" smtClean="0"/>
          </a:p>
          <a:p>
            <a:pPr marL="228600" lvl="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626">
              <a:defRPr/>
            </a:pPr>
            <a:r>
              <a:rPr lang="en-US" dirty="0" smtClean="0"/>
              <a:t>Can also do the same kind of layering using chlorophyll data (station and </a:t>
            </a:r>
            <a:r>
              <a:rPr lang="en-US" dirty="0" err="1" smtClean="0"/>
              <a:t>idw</a:t>
            </a:r>
            <a:r>
              <a:rPr lang="en-US" dirty="0" smtClean="0"/>
              <a:t>) and satellite images that use programs to calculate chlorophyll a concentration (C-core) from</a:t>
            </a:r>
            <a:r>
              <a:rPr lang="en-US" baseline="0" dirty="0" smtClean="0"/>
              <a:t> surface water.</a:t>
            </a:r>
            <a:endParaRPr lang="en-US" b="0" baseline="0" dirty="0" smtClean="0"/>
          </a:p>
          <a:p>
            <a:pPr defTabSz="937626">
              <a:defRPr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38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the G8 charter, one of the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Goc’s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mandates is to release high-quality open data that are timely, comprehensive, and accurate and in their original, unmodified form;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accomplish this by preserving the original data in the repository,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using ETL process to allow users to view the data in a spreadsheet.</a:t>
            </a:r>
            <a:endParaRPr lang="en-US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42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626">
              <a:defRPr/>
            </a:pPr>
            <a:r>
              <a:rPr lang="en-US" baseline="0" dirty="0" smtClean="0"/>
              <a:t>As a graph</a:t>
            </a:r>
          </a:p>
          <a:p>
            <a:pPr defTabSz="937626">
              <a:defRPr/>
            </a:pPr>
            <a:endParaRPr lang="en-US" baseline="0" dirty="0" smtClean="0"/>
          </a:p>
          <a:p>
            <a:pPr defTabSz="937626">
              <a:defRPr/>
            </a:pPr>
            <a:r>
              <a:rPr lang="en-US" dirty="0" smtClean="0"/>
              <a:t>This is a graph showing TN vs TP (mg/cu m) in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lasalle</a:t>
            </a:r>
            <a:r>
              <a:rPr lang="en-US" baseline="0" dirty="0" smtClean="0"/>
              <a:t> watershed for 2009.  TP is on the bottom axis.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93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 as</a:t>
            </a:r>
            <a:r>
              <a:rPr lang="en-US" baseline="0" dirty="0" smtClean="0"/>
              <a:t> a map of 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55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Additional related information is stored in the </a:t>
            </a:r>
            <a:r>
              <a:rPr lang="en-US" b="1" baseline="0" dirty="0" smtClean="0"/>
              <a:t>Related tab – </a:t>
            </a:r>
            <a:r>
              <a:rPr lang="en-US" b="0" baseline="0" dirty="0" smtClean="0"/>
              <a:t>can link to pdf, website or UM open access library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Datasets can also be kept private to be shared within specific organizations – have only metadata available, to allow for embargo periods for publication (ex. Genevieve)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 smtClean="0"/>
              <a:t>All Datasets are assigned a DOI – allows data to be permanently </a:t>
            </a:r>
            <a:r>
              <a:rPr lang="en-US" b="0" baseline="0" dirty="0" err="1" smtClean="0"/>
              <a:t>citeable</a:t>
            </a:r>
            <a:r>
              <a:rPr lang="en-US" b="0" baseline="0" dirty="0" smtClean="0"/>
              <a:t> (like publications)</a:t>
            </a:r>
            <a:endParaRPr lang="en-US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0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37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Currently</a:t>
            </a:r>
            <a:r>
              <a:rPr lang="en-US" baseline="0" dirty="0" smtClean="0"/>
              <a:t> loaded into the Data HUB is a small subset of all the data the LWBIN actually holds.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1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626">
              <a:defRPr/>
            </a:pPr>
            <a:r>
              <a:rPr lang="en-US" dirty="0" smtClean="0"/>
              <a:t>Actually</a:t>
            </a:r>
            <a:r>
              <a:rPr lang="en-US" baseline="0" dirty="0" smtClean="0"/>
              <a:t> </a:t>
            </a:r>
            <a:r>
              <a:rPr lang="en-US" dirty="0" smtClean="0"/>
              <a:t>hold:</a:t>
            </a:r>
            <a:endParaRPr lang="en-US" baseline="0" dirty="0" smtClean="0"/>
          </a:p>
          <a:p>
            <a:pPr defTabSz="937626">
              <a:defRPr/>
            </a:pPr>
            <a:r>
              <a:rPr lang="en-US" baseline="0" dirty="0" smtClean="0"/>
              <a:t>data for 18 + organizations,</a:t>
            </a:r>
          </a:p>
          <a:p>
            <a:pPr defTabSz="937626">
              <a:defRPr/>
            </a:pPr>
            <a:r>
              <a:rPr lang="en-US" baseline="0" dirty="0" smtClean="0"/>
              <a:t>150 datasets spanning 1960 – 2011</a:t>
            </a:r>
          </a:p>
          <a:p>
            <a:pPr defTabSz="937626">
              <a:defRPr/>
            </a:pPr>
            <a:endParaRPr lang="en-US" baseline="0" dirty="0" smtClean="0"/>
          </a:p>
          <a:p>
            <a:pPr marL="644618" lvl="1" indent="-175805" defTabSz="937626">
              <a:buFont typeface="Arial" panose="020B0604020202020204" pitchFamily="34" charset="0"/>
              <a:buChar char="•"/>
              <a:defRPr/>
            </a:pPr>
            <a:r>
              <a:rPr lang="en-US" i="1" baseline="0" dirty="0" smtClean="0"/>
              <a:t>Including Physical (bathymetric, temperature, depth)</a:t>
            </a:r>
          </a:p>
          <a:p>
            <a:pPr marL="644618" lvl="1" indent="-175805" defTabSz="937626">
              <a:buFont typeface="Arial" panose="020B0604020202020204" pitchFamily="34" charset="0"/>
              <a:buChar char="•"/>
              <a:defRPr/>
            </a:pPr>
            <a:r>
              <a:rPr lang="en-US" i="1" baseline="0" dirty="0" smtClean="0"/>
              <a:t>Chemical – Metals, nutrients</a:t>
            </a:r>
          </a:p>
          <a:p>
            <a:pPr marL="644618" lvl="1" indent="-175805" defTabSz="937626">
              <a:buFont typeface="Arial" panose="020B0604020202020204" pitchFamily="34" charset="0"/>
              <a:buChar char="•"/>
              <a:defRPr/>
            </a:pPr>
            <a:r>
              <a:rPr lang="en-US" i="1" baseline="0" dirty="0" smtClean="0"/>
              <a:t>Biota – Fish, phytoplankton, zooplankton</a:t>
            </a:r>
          </a:p>
          <a:p>
            <a:pPr marL="644618" lvl="1" indent="-175805" defTabSz="937626">
              <a:buFont typeface="Arial" panose="020B0604020202020204" pitchFamily="34" charset="0"/>
              <a:buChar char="•"/>
              <a:defRPr/>
            </a:pPr>
            <a:r>
              <a:rPr lang="en-US" i="1" baseline="0" dirty="0" smtClean="0"/>
              <a:t>Spatial – raster, vector, </a:t>
            </a:r>
            <a:r>
              <a:rPr lang="en-US" i="1" baseline="0" dirty="0" err="1" smtClean="0"/>
              <a:t>eg</a:t>
            </a:r>
            <a:r>
              <a:rPr lang="en-US" i="1" baseline="0" dirty="0" smtClean="0"/>
              <a:t>. Hydrometric stations – us, </a:t>
            </a:r>
            <a:r>
              <a:rPr lang="en-US" i="1" baseline="0" dirty="0" err="1" smtClean="0"/>
              <a:t>canada</a:t>
            </a:r>
            <a:r>
              <a:rPr lang="en-US" i="1" baseline="0" dirty="0" smtClean="0"/>
              <a:t>, land cover</a:t>
            </a:r>
          </a:p>
          <a:p>
            <a:pPr marL="175805" indent="-175805" defTabSz="937626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Hardcopy reports, documents</a:t>
            </a:r>
          </a:p>
          <a:p>
            <a:pPr marL="644618" lvl="1" indent="-175805" defTabSz="937626">
              <a:buFont typeface="Arial" panose="020B0604020202020204" pitchFamily="34" charset="0"/>
              <a:buChar char="•"/>
              <a:defRPr/>
            </a:pPr>
            <a:r>
              <a:rPr lang="en-US" i="1" baseline="0" dirty="0" smtClean="0"/>
              <a:t>To be uploaded in </a:t>
            </a:r>
            <a:r>
              <a:rPr lang="en-US" i="1" baseline="0" dirty="0" err="1" smtClean="0"/>
              <a:t>Mspace</a:t>
            </a:r>
            <a:endParaRPr lang="en-US" i="1" baseline="0" dirty="0" smtClean="0"/>
          </a:p>
          <a:p>
            <a:pPr marL="644618" lvl="1" indent="-175805" defTabSz="937626">
              <a:buFont typeface="Arial" panose="020B0604020202020204" pitchFamily="34" charset="0"/>
              <a:buChar char="•"/>
              <a:defRPr/>
            </a:pPr>
            <a:r>
              <a:rPr lang="en-US" i="1" baseline="0" dirty="0" smtClean="0"/>
              <a:t>Scraped for data set information</a:t>
            </a:r>
          </a:p>
          <a:p>
            <a:pPr defTabSz="937626">
              <a:defRPr/>
            </a:pPr>
            <a:endParaRPr lang="en-US" dirty="0" smtClean="0"/>
          </a:p>
          <a:p>
            <a:pPr defTabSz="937626">
              <a:defRPr/>
            </a:pPr>
            <a:endParaRPr lang="en-US" dirty="0" smtClean="0"/>
          </a:p>
          <a:p>
            <a:pPr defTabSz="937626"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1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provide open data, we share technical expertise and experience with each other and with other countries across the world so that everyone can reap the benefits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second example, we are combining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metadata only information with additional data layers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samples sites from University of Manitoba WSRP students</a:t>
            </a:r>
            <a:endParaRPr lang="en-US" baseline="0" dirty="0" smtClean="0"/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Student research sites have PI name and student name, along with some sampling info and associated images. 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Some sites were added via a mobile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62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click on</a:t>
            </a:r>
            <a:r>
              <a:rPr lang="en-US" baseline="0" dirty="0" smtClean="0"/>
              <a:t> the image links to view a picture of the actual 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8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what if you take those few stations</a:t>
            </a:r>
            <a:r>
              <a:rPr lang="en-US" baseline="0" dirty="0" smtClean="0"/>
              <a:t> and </a:t>
            </a:r>
            <a:r>
              <a:rPr lang="en-US" dirty="0" smtClean="0"/>
              <a:t>add </a:t>
            </a:r>
            <a:r>
              <a:rPr lang="en-US" baseline="0" dirty="0" smtClean="0"/>
              <a:t>another layer - satellite data (composite </a:t>
            </a:r>
            <a:r>
              <a:rPr lang="en-US" baseline="0" dirty="0" err="1" smtClean="0"/>
              <a:t>radarsat</a:t>
            </a:r>
            <a:r>
              <a:rPr lang="en-US" baseline="0" dirty="0" smtClean="0"/>
              <a:t> image of </a:t>
            </a:r>
            <a:r>
              <a:rPr lang="en-US" dirty="0" smtClean="0"/>
              <a:t>flooded areas during 2011 spring</a:t>
            </a:r>
            <a:r>
              <a:rPr lang="en-US" baseline="0" dirty="0" smtClean="0"/>
              <a:t> sampling in the LaSalle), showing April 8(red), April 15(blue) and flooding.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Then add additional stations from another research project.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you could keep doing this – adding sites like the historical EC stations and the MB Provincial stations.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Simply by adding this basic information to a map, we can see potential data sharing opportunities.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just for fun, the ASR Flood extent for 2011 – </a:t>
            </a:r>
            <a:r>
              <a:rPr lang="en-US" baseline="0" dirty="0" err="1" smtClean="0"/>
              <a:t>Radarsat</a:t>
            </a:r>
            <a:r>
              <a:rPr lang="en-US" baseline="0" dirty="0" smtClean="0"/>
              <a:t> (</a:t>
            </a:r>
            <a:r>
              <a:rPr lang="en-CA" baseline="0" dirty="0" smtClean="0"/>
              <a:t>These flood extent polygons were generated from Sensor: Radarsat-2, Beam Mode:  Standard 1 (S1), Orbit Direction: Ascending, and Polarisation: HV.  The minimum polygon size is 5 ha.  Emergency flood maps generated in near real time).</a:t>
            </a:r>
            <a:endParaRPr lang="en-US" baseline="0" dirty="0" smtClean="0"/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order to build understanding, the LWBIN engages users at all interest levels.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this final map you see is a watershed map layer from the </a:t>
            </a:r>
            <a:r>
              <a:rPr lang="en-US" baseline="0" dirty="0" smtClean="0"/>
              <a:t>KYW Interactive map application in the LWBIN. It allows users to drill down deeper into watersheds of interest to find out additional information, by providing links to supporting information pages. </a:t>
            </a:r>
            <a:r>
              <a:rPr lang="en-US" dirty="0" smtClean="0"/>
              <a:t>For example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71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-the About page for the LaSalle</a:t>
            </a:r>
            <a:r>
              <a:rPr lang="en-US" baseline="0" dirty="0" smtClean="0"/>
              <a:t> Watershed</a:t>
            </a:r>
          </a:p>
          <a:p>
            <a:r>
              <a:rPr lang="en-US" baseline="0" dirty="0" smtClean="0"/>
              <a:t>	include information about watersheds upstream and downstream and links to additional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790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Additional information pages provide Searchable tables of all the research projects within the basin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12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37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image galleries allow users to view picture of activities in the basin, or view satellite photos or videos 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LOW, Aug 28, 2001</a:t>
            </a:r>
            <a:endParaRPr lang="en-US" dirty="0" smtClean="0"/>
          </a:p>
          <a:p>
            <a:pPr marL="0" marR="0" indent="0" algn="l" defTabSz="937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15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also connect users in the basin by posting News articles,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15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626">
              <a:defRPr/>
            </a:pPr>
            <a:r>
              <a:rPr lang="en-US" baseline="0" dirty="0" smtClean="0"/>
              <a:t>events about activities in the basin and through our social media accounts (twitter, </a:t>
            </a:r>
            <a:r>
              <a:rPr lang="en-US" baseline="0" dirty="0" err="1" smtClean="0"/>
              <a:t>pinterest</a:t>
            </a:r>
            <a:r>
              <a:rPr lang="en-US" baseline="0" dirty="0" smtClean="0"/>
              <a:t>)</a:t>
            </a:r>
          </a:p>
          <a:p>
            <a:pPr defTabSz="937626">
              <a:defRPr/>
            </a:pPr>
            <a:endParaRPr lang="en-US" baseline="0" dirty="0" smtClean="0"/>
          </a:p>
          <a:p>
            <a:pPr defTabSz="937626">
              <a:defRPr/>
            </a:pPr>
            <a:r>
              <a:rPr lang="en-US" baseline="0" dirty="0" smtClean="0"/>
              <a:t>A listserv allows users to quickly send information of interest to a large audience.</a:t>
            </a:r>
          </a:p>
          <a:p>
            <a:pPr defTabSz="937626">
              <a:defRPr/>
            </a:pPr>
            <a:endParaRPr lang="en-US" baseline="0" dirty="0" smtClean="0"/>
          </a:p>
          <a:p>
            <a:pPr defTabSz="93762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790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Our</a:t>
            </a:r>
            <a:r>
              <a:rPr lang="en-CA" baseline="0" dirty="0" smtClean="0"/>
              <a:t> searchable geoportal interface allows users to search for information using interactive maps.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E93744-ED26-4E9C-9778-7BCF975012A3}" type="slidenum">
              <a:rPr lang="en-CA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84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626">
              <a:defRPr/>
            </a:pPr>
            <a:r>
              <a:rPr lang="en-US" baseline="0" dirty="0" smtClean="0"/>
              <a:t>And use advanced mapping applications to visualize and download data (change mapped parameter and can filter)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081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amplifying our collective intelligence,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enable individuals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develop new insights and innovations that can improve our understanding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help to improve the flow of information 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Tip of the Iceberg</a:t>
            </a:r>
          </a:p>
          <a:p>
            <a:endParaRPr lang="en-US" dirty="0" smtClean="0"/>
          </a:p>
          <a:p>
            <a:r>
              <a:rPr lang="en-US" dirty="0" smtClean="0"/>
              <a:t>Communication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Connecting </a:t>
            </a:r>
            <a:r>
              <a:rPr lang="en-US" baseline="0" dirty="0" smtClean="0"/>
              <a:t>research including </a:t>
            </a:r>
            <a:r>
              <a:rPr lang="en-US" baseline="0" dirty="0" err="1" smtClean="0"/>
              <a:t>transboundary</a:t>
            </a:r>
            <a:r>
              <a:rPr lang="en-US" baseline="0" dirty="0" smtClean="0"/>
              <a:t> data flow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Understanding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Collective Intelligence to improve how information is shared and explore new relationships (Michael Nielson – Fulbright Scholar with</a:t>
            </a:r>
            <a:r>
              <a:rPr lang="en-US" baseline="0" dirty="0" smtClean="0"/>
              <a:t> PH.D in Theoretical Physics, Author, Quantum computing, Lives in Toronto)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Templates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Development of Protocols users can use to know what to request when contracting data collection.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Metadata – stand-alone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r>
              <a:rPr lang="en-US" dirty="0" smtClean="0"/>
              <a:t>Architecture</a:t>
            </a:r>
          </a:p>
          <a:p>
            <a:r>
              <a:rPr lang="en-US" dirty="0" smtClean="0"/>
              <a:t>Through data warehousing and maintenance (</a:t>
            </a:r>
            <a:r>
              <a:rPr lang="en-US" dirty="0" err="1" smtClean="0"/>
              <a:t>Qa</a:t>
            </a:r>
            <a:r>
              <a:rPr lang="en-US" dirty="0" smtClean="0"/>
              <a:t>/QC) we will provide better data integration.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</a:t>
            </a:r>
            <a:r>
              <a:rPr lang="en-US" baseline="0" dirty="0" smtClean="0"/>
              <a:t>ETL (Extraction, Transformation and Load) scripts need to be developed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Adding to current datasets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Adding new datasets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Digitization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333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4D4D-8863-4215-88F7-FB72DAAAEE3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39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1"/>
          <p:cNvSpPr>
            <a:spLocks noGrp="1"/>
          </p:cNvSpPr>
          <p:nvPr>
            <p:ph type="title"/>
          </p:nvPr>
        </p:nvSpPr>
        <p:spPr>
          <a:xfrm>
            <a:off x="466725" y="1258888"/>
            <a:ext cx="8229600" cy="1143000"/>
          </a:xfrm>
          <a:prstGeom prst="rect">
            <a:avLst/>
          </a:prstGeom>
          <a:noFill/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2"/>
          <p:cNvSpPr>
            <a:spLocks noGrp="1"/>
          </p:cNvSpPr>
          <p:nvPr>
            <p:ph idx="1"/>
          </p:nvPr>
        </p:nvSpPr>
        <p:spPr>
          <a:xfrm>
            <a:off x="457200" y="2610196"/>
            <a:ext cx="8229600" cy="33381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4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18825-8B55-48B9-99F3-C002BF01A5B5}" type="datetimeFigureOut">
              <a:rPr lang="en-CA" sz="2400">
                <a:solidFill>
                  <a:srgbClr val="000000"/>
                </a:solidFill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09/03/2015</a:t>
            </a:fld>
            <a:endParaRPr lang="en-CA" sz="2400" dirty="0">
              <a:solidFill>
                <a:srgbClr val="000000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513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1"/>
          <p:cNvSpPr>
            <a:spLocks noGrp="1"/>
          </p:cNvSpPr>
          <p:nvPr>
            <p:ph type="title"/>
          </p:nvPr>
        </p:nvSpPr>
        <p:spPr>
          <a:xfrm>
            <a:off x="466725" y="1258888"/>
            <a:ext cx="8229600" cy="1143000"/>
          </a:xfrm>
          <a:prstGeom prst="rect">
            <a:avLst/>
          </a:prstGeom>
          <a:noFill/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2"/>
          <p:cNvSpPr>
            <a:spLocks noGrp="1"/>
          </p:cNvSpPr>
          <p:nvPr>
            <p:ph idx="1"/>
          </p:nvPr>
        </p:nvSpPr>
        <p:spPr>
          <a:xfrm>
            <a:off x="457200" y="2610196"/>
            <a:ext cx="8229600" cy="33381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1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18825-8B55-48B9-99F3-C002BF01A5B5}" type="datetimeFigureOut">
              <a:rPr lang="en-CA" sz="2400">
                <a:solidFill>
                  <a:srgbClr val="000000"/>
                </a:solidFill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09/03/2015</a:t>
            </a:fld>
            <a:endParaRPr lang="en-CA" sz="2400" dirty="0">
              <a:solidFill>
                <a:srgbClr val="000000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64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1"/>
          <p:cNvSpPr>
            <a:spLocks noGrp="1"/>
          </p:cNvSpPr>
          <p:nvPr>
            <p:ph type="title"/>
          </p:nvPr>
        </p:nvSpPr>
        <p:spPr>
          <a:xfrm>
            <a:off x="466725" y="1258888"/>
            <a:ext cx="8229600" cy="1143000"/>
          </a:xfrm>
          <a:prstGeom prst="rect">
            <a:avLst/>
          </a:prstGeom>
          <a:noFill/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2"/>
          <p:cNvSpPr>
            <a:spLocks noGrp="1"/>
          </p:cNvSpPr>
          <p:nvPr>
            <p:ph idx="1"/>
          </p:nvPr>
        </p:nvSpPr>
        <p:spPr>
          <a:xfrm>
            <a:off x="457200" y="2610196"/>
            <a:ext cx="8229600" cy="33381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1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1"/>
          <p:cNvSpPr>
            <a:spLocks noGrp="1"/>
          </p:cNvSpPr>
          <p:nvPr>
            <p:ph type="title"/>
          </p:nvPr>
        </p:nvSpPr>
        <p:spPr>
          <a:xfrm>
            <a:off x="466725" y="1258888"/>
            <a:ext cx="8229600" cy="1143000"/>
          </a:xfrm>
          <a:prstGeom prst="rect">
            <a:avLst/>
          </a:prstGeom>
          <a:noFill/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2"/>
          <p:cNvSpPr>
            <a:spLocks noGrp="1"/>
          </p:cNvSpPr>
          <p:nvPr>
            <p:ph idx="1"/>
          </p:nvPr>
        </p:nvSpPr>
        <p:spPr>
          <a:xfrm>
            <a:off x="457200" y="2610196"/>
            <a:ext cx="8229600" cy="33381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06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1"/>
          <p:cNvSpPr>
            <a:spLocks noGrp="1"/>
          </p:cNvSpPr>
          <p:nvPr>
            <p:ph type="title"/>
          </p:nvPr>
        </p:nvSpPr>
        <p:spPr>
          <a:xfrm>
            <a:off x="466725" y="1258888"/>
            <a:ext cx="8229600" cy="1143000"/>
          </a:xfrm>
          <a:prstGeom prst="rect">
            <a:avLst/>
          </a:prstGeom>
          <a:noFill/>
        </p:spPr>
        <p:txBody>
          <a:bodyPr rtlCol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2"/>
          <p:cNvSpPr>
            <a:spLocks noGrp="1"/>
          </p:cNvSpPr>
          <p:nvPr>
            <p:ph idx="1"/>
          </p:nvPr>
        </p:nvSpPr>
        <p:spPr>
          <a:xfrm>
            <a:off x="457200" y="2610196"/>
            <a:ext cx="8229600" cy="333816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33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18825-8B55-48B9-99F3-C002BF01A5B5}" type="datetimeFigureOut">
              <a:rPr lang="en-CA" sz="2400">
                <a:solidFill>
                  <a:srgbClr val="000000"/>
                </a:solidFill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09/03/2015</a:t>
            </a:fld>
            <a:endParaRPr lang="en-CA" sz="2400" dirty="0">
              <a:solidFill>
                <a:srgbClr val="000000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52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21"/>
          <p:cNvSpPr>
            <a:spLocks noGrp="1"/>
          </p:cNvSpPr>
          <p:nvPr>
            <p:ph type="title"/>
          </p:nvPr>
        </p:nvSpPr>
        <p:spPr bwMode="auto">
          <a:xfrm>
            <a:off x="466725" y="1258888"/>
            <a:ext cx="77724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2"/>
          <p:cNvSpPr>
            <a:spLocks noGrp="1"/>
          </p:cNvSpPr>
          <p:nvPr>
            <p:ph type="body" idx="1"/>
          </p:nvPr>
        </p:nvSpPr>
        <p:spPr bwMode="auto">
          <a:xfrm>
            <a:off x="466725" y="1946275"/>
            <a:ext cx="77724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12" descr="Power words for PP.jpg"/>
          <p:cNvPicPr>
            <a:picLocks noChangeAspect="1"/>
          </p:cNvPicPr>
          <p:nvPr/>
        </p:nvPicPr>
        <p:blipFill>
          <a:blip r:embed="rId4" cstate="print"/>
          <a:srcRect t="42940"/>
          <a:stretch>
            <a:fillRect/>
          </a:stretch>
        </p:blipFill>
        <p:spPr bwMode="auto">
          <a:xfrm>
            <a:off x="0" y="0"/>
            <a:ext cx="91440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>
            <a:off x="0" y="6048375"/>
            <a:ext cx="9144000" cy="0"/>
          </a:xfrm>
          <a:prstGeom prst="line">
            <a:avLst/>
          </a:prstGeom>
          <a:ln>
            <a:solidFill>
              <a:srgbClr val="F1AB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UM_l_clr_hor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7630" y="6176724"/>
            <a:ext cx="1873896" cy="5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6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21"/>
          <p:cNvSpPr>
            <a:spLocks noGrp="1"/>
          </p:cNvSpPr>
          <p:nvPr>
            <p:ph type="title"/>
          </p:nvPr>
        </p:nvSpPr>
        <p:spPr bwMode="auto">
          <a:xfrm>
            <a:off x="466725" y="1258888"/>
            <a:ext cx="77724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2"/>
          <p:cNvSpPr>
            <a:spLocks noGrp="1"/>
          </p:cNvSpPr>
          <p:nvPr>
            <p:ph type="body" idx="1"/>
          </p:nvPr>
        </p:nvSpPr>
        <p:spPr bwMode="auto">
          <a:xfrm>
            <a:off x="466725" y="1946275"/>
            <a:ext cx="77724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12" descr="Power words for PP.jpg"/>
          <p:cNvPicPr>
            <a:picLocks noChangeAspect="1"/>
          </p:cNvPicPr>
          <p:nvPr/>
        </p:nvPicPr>
        <p:blipFill>
          <a:blip r:embed="rId4" cstate="print"/>
          <a:srcRect t="42940"/>
          <a:stretch>
            <a:fillRect/>
          </a:stretch>
        </p:blipFill>
        <p:spPr bwMode="auto">
          <a:xfrm>
            <a:off x="0" y="0"/>
            <a:ext cx="91440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>
            <a:off x="0" y="6048375"/>
            <a:ext cx="9144000" cy="0"/>
          </a:xfrm>
          <a:prstGeom prst="line">
            <a:avLst/>
          </a:prstGeom>
          <a:ln>
            <a:solidFill>
              <a:srgbClr val="F1AB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UM_l_clr_hor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7630" y="6176724"/>
            <a:ext cx="1873896" cy="5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9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21"/>
          <p:cNvSpPr>
            <a:spLocks noGrp="1"/>
          </p:cNvSpPr>
          <p:nvPr>
            <p:ph type="title"/>
          </p:nvPr>
        </p:nvSpPr>
        <p:spPr bwMode="auto">
          <a:xfrm>
            <a:off x="466725" y="1258888"/>
            <a:ext cx="77724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2"/>
          <p:cNvSpPr>
            <a:spLocks noGrp="1"/>
          </p:cNvSpPr>
          <p:nvPr>
            <p:ph type="body" idx="1"/>
          </p:nvPr>
        </p:nvSpPr>
        <p:spPr bwMode="auto">
          <a:xfrm>
            <a:off x="466725" y="1946275"/>
            <a:ext cx="77724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12" descr="Power words for PP.jpg"/>
          <p:cNvPicPr>
            <a:picLocks noChangeAspect="1"/>
          </p:cNvPicPr>
          <p:nvPr/>
        </p:nvPicPr>
        <p:blipFill>
          <a:blip r:embed="rId3" cstate="print"/>
          <a:srcRect t="42940"/>
          <a:stretch>
            <a:fillRect/>
          </a:stretch>
        </p:blipFill>
        <p:spPr bwMode="auto">
          <a:xfrm>
            <a:off x="0" y="0"/>
            <a:ext cx="91440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>
            <a:off x="0" y="6048375"/>
            <a:ext cx="9144000" cy="0"/>
          </a:xfrm>
          <a:prstGeom prst="line">
            <a:avLst/>
          </a:prstGeom>
          <a:ln>
            <a:solidFill>
              <a:srgbClr val="F1AB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UM_l_clr_hor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7630" y="6176724"/>
            <a:ext cx="1873896" cy="5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9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21"/>
          <p:cNvSpPr>
            <a:spLocks noGrp="1"/>
          </p:cNvSpPr>
          <p:nvPr>
            <p:ph type="title"/>
          </p:nvPr>
        </p:nvSpPr>
        <p:spPr bwMode="auto">
          <a:xfrm>
            <a:off x="466725" y="1258888"/>
            <a:ext cx="77724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2"/>
          <p:cNvSpPr>
            <a:spLocks noGrp="1"/>
          </p:cNvSpPr>
          <p:nvPr>
            <p:ph type="body" idx="1"/>
          </p:nvPr>
        </p:nvSpPr>
        <p:spPr bwMode="auto">
          <a:xfrm>
            <a:off x="466725" y="1946275"/>
            <a:ext cx="77724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12" descr="Power words for PP.jpg"/>
          <p:cNvPicPr>
            <a:picLocks noChangeAspect="1"/>
          </p:cNvPicPr>
          <p:nvPr/>
        </p:nvPicPr>
        <p:blipFill>
          <a:blip r:embed="rId3" cstate="print"/>
          <a:srcRect t="42940"/>
          <a:stretch>
            <a:fillRect/>
          </a:stretch>
        </p:blipFill>
        <p:spPr bwMode="auto">
          <a:xfrm>
            <a:off x="0" y="0"/>
            <a:ext cx="91440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>
            <a:off x="0" y="6048375"/>
            <a:ext cx="9144000" cy="0"/>
          </a:xfrm>
          <a:prstGeom prst="line">
            <a:avLst/>
          </a:prstGeom>
          <a:ln>
            <a:solidFill>
              <a:srgbClr val="F1AB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UM_l_clr_hor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7630" y="6176724"/>
            <a:ext cx="1873896" cy="5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2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21"/>
          <p:cNvSpPr>
            <a:spLocks noGrp="1"/>
          </p:cNvSpPr>
          <p:nvPr>
            <p:ph type="title"/>
          </p:nvPr>
        </p:nvSpPr>
        <p:spPr bwMode="auto">
          <a:xfrm>
            <a:off x="466725" y="1258888"/>
            <a:ext cx="77724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2"/>
          <p:cNvSpPr>
            <a:spLocks noGrp="1"/>
          </p:cNvSpPr>
          <p:nvPr>
            <p:ph type="body" idx="1"/>
          </p:nvPr>
        </p:nvSpPr>
        <p:spPr bwMode="auto">
          <a:xfrm>
            <a:off x="466725" y="1946275"/>
            <a:ext cx="77724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12" descr="Power words for PP.jpg"/>
          <p:cNvPicPr>
            <a:picLocks noChangeAspect="1"/>
          </p:cNvPicPr>
          <p:nvPr/>
        </p:nvPicPr>
        <p:blipFill>
          <a:blip r:embed="rId4" cstate="print"/>
          <a:srcRect t="42940"/>
          <a:stretch>
            <a:fillRect/>
          </a:stretch>
        </p:blipFill>
        <p:spPr bwMode="auto">
          <a:xfrm>
            <a:off x="0" y="0"/>
            <a:ext cx="91440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>
            <a:off x="0" y="6048375"/>
            <a:ext cx="9144000" cy="0"/>
          </a:xfrm>
          <a:prstGeom prst="line">
            <a:avLst/>
          </a:prstGeom>
          <a:ln>
            <a:solidFill>
              <a:srgbClr val="F1AB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UM_l_clr_hor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7630" y="6176724"/>
            <a:ext cx="1873896" cy="5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20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51260B"/>
          </a:solidFill>
          <a:latin typeface="Myriad Web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Myriad Web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pening sli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50800"/>
            <a:ext cx="9144000" cy="6997960"/>
          </a:xfrm>
          <a:prstGeom prst="rect">
            <a:avLst/>
          </a:prstGeom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466724" y="3419475"/>
            <a:ext cx="84740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Minion Pro" pitchFamily="18" charset="0"/>
              </a:rPr>
              <a:t>Lake Winnipeg Basin Information Network</a:t>
            </a:r>
            <a:r>
              <a:rPr lang="en-US" sz="4800" dirty="0">
                <a:solidFill>
                  <a:schemeClr val="bg1"/>
                </a:solidFill>
                <a:latin typeface="Minion Pro" pitchFamily="18" charset="0"/>
              </a:rPr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5630333"/>
            <a:ext cx="1016000" cy="1037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76400"/>
            <a:ext cx="8229600" cy="3200400"/>
          </a:xfrm>
        </p:spPr>
        <p:txBody>
          <a:bodyPr anchor="t"/>
          <a:lstStyle/>
          <a:p>
            <a:pPr>
              <a:defRPr/>
            </a:pPr>
            <a:r>
              <a:rPr lang="en-US" sz="4800" i="1" dirty="0"/>
              <a:t>“Research cannot flourish if data are not preserved and made accessible.” </a:t>
            </a:r>
            <a:r>
              <a:rPr lang="en-US" sz="4800" dirty="0"/>
              <a:t>(</a:t>
            </a:r>
            <a:r>
              <a:rPr lang="en-US" sz="4800" i="1" dirty="0"/>
              <a:t>Nature, 2009</a:t>
            </a:r>
            <a:r>
              <a:rPr lang="en-US" sz="4800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56"/>
            <a:ext cx="9144000" cy="711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9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43563"/>
            <a:ext cx="1828800" cy="25708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25" y="2172136"/>
            <a:ext cx="1828800" cy="25708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172135"/>
            <a:ext cx="1828800" cy="2570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209800"/>
            <a:ext cx="1828800" cy="257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0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75921"/>
            <a:ext cx="4465916" cy="52032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838200"/>
            <a:ext cx="8534403" cy="502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49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766" y="2826667"/>
            <a:ext cx="2542996" cy="1905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Smiley Face 13"/>
          <p:cNvSpPr/>
          <p:nvPr/>
        </p:nvSpPr>
        <p:spPr bwMode="auto">
          <a:xfrm>
            <a:off x="3946043" y="777932"/>
            <a:ext cx="1499395" cy="1233186"/>
          </a:xfrm>
          <a:prstGeom prst="smileyF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dirty="0" smtClean="0">
              <a:solidFill>
                <a:srgbClr val="000000"/>
              </a:solidFill>
              <a:latin typeface="Times" pitchFamily="18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 bwMode="auto">
          <a:xfrm flipV="1">
            <a:off x="5732452" y="4450846"/>
            <a:ext cx="1323275" cy="130037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5899006" y="3601976"/>
            <a:ext cx="1832547" cy="971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H="1">
            <a:off x="1822966" y="3650539"/>
            <a:ext cx="1642786" cy="138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sp>
        <p:nvSpPr>
          <p:cNvPr id="21" name="Up Arrow 20"/>
          <p:cNvSpPr/>
          <p:nvPr/>
        </p:nvSpPr>
        <p:spPr bwMode="auto">
          <a:xfrm>
            <a:off x="4466242" y="2011119"/>
            <a:ext cx="309508" cy="723518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27" y="2532276"/>
            <a:ext cx="3019017" cy="2012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877" y="2826667"/>
            <a:ext cx="3013123" cy="1726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7" y="5150942"/>
            <a:ext cx="2264565" cy="1760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0" name="Straight Arrow Connector 39"/>
          <p:cNvCxnSpPr/>
          <p:nvPr/>
        </p:nvCxnSpPr>
        <p:spPr bwMode="auto">
          <a:xfrm flipV="1">
            <a:off x="4777304" y="4824602"/>
            <a:ext cx="86912" cy="10489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2241676" y="1808778"/>
            <a:ext cx="1801375" cy="96123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flipH="1" flipV="1">
            <a:off x="5329309" y="1772779"/>
            <a:ext cx="1961948" cy="121361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1769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0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292" y="46709"/>
            <a:ext cx="5150423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03" y="46709"/>
            <a:ext cx="66294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405" y="13632"/>
            <a:ext cx="5300202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58" y="14754"/>
            <a:ext cx="6624145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421" y="78664"/>
            <a:ext cx="4140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03" y="12510"/>
            <a:ext cx="6730324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13" y="12510"/>
            <a:ext cx="8537887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6709"/>
            <a:ext cx="7592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2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75" y="436417"/>
            <a:ext cx="4366925" cy="62691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199" y="457200"/>
            <a:ext cx="4116401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1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225"/>
            <a:ext cx="9144000" cy="650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9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13" y="769425"/>
            <a:ext cx="6148388" cy="53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9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71"/>
            <a:ext cx="9144000" cy="676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6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619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4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28962" y="100301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51260B"/>
                </a:solidFill>
                <a:effectLst/>
                <a:uLnTx/>
                <a:uFillTx/>
                <a:latin typeface="Myriad Web Pro"/>
                <a:ea typeface="+mj-ea"/>
                <a:cs typeface="+mj-cs"/>
              </a:rPr>
              <a:t>18 + Organizations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13722" y="159248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51260B"/>
                </a:solidFill>
                <a:effectLst/>
                <a:uLnTx/>
                <a:uFillTx/>
                <a:latin typeface="Myriad Web Pro"/>
                <a:ea typeface="+mj-ea"/>
                <a:cs typeface="+mj-cs"/>
              </a:rPr>
              <a:t>Over 150 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51260B"/>
                </a:solidFill>
                <a:effectLst/>
                <a:uLnTx/>
                <a:uFillTx/>
                <a:latin typeface="Myriad Web Pro"/>
                <a:ea typeface="+mj-ea"/>
                <a:cs typeface="+mj-cs"/>
              </a:rPr>
              <a:t>datasets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43539" y="2177264"/>
            <a:ext cx="56586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3200" kern="0" dirty="0" smtClean="0">
                <a:solidFill>
                  <a:srgbClr val="000000"/>
                </a:solidFill>
                <a:latin typeface="Myriad Web Pro"/>
              </a:rPr>
              <a:t>Spanning 1960 – 2011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Myriad Web Pro"/>
              </a:rPr>
              <a:t>Physical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Myriad Web Pro"/>
              </a:rPr>
              <a:t>Chemical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Myriad Web Pro"/>
              </a:rPr>
              <a:t>Biota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Myriad Web Pro"/>
              </a:rPr>
              <a:t>Spatial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2143539" y="451238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51260B"/>
                </a:solidFill>
                <a:effectLst/>
                <a:uLnTx/>
                <a:uFillTx/>
                <a:latin typeface="Myriad Web Pro"/>
                <a:ea typeface="+mj-ea"/>
                <a:cs typeface="+mj-cs"/>
              </a:rPr>
              <a:t>Hardcopy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152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23" y="770597"/>
            <a:ext cx="5299354" cy="52492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42" y="0"/>
            <a:ext cx="63177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349"/>
            <a:ext cx="9144000" cy="670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7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 bwMode="auto">
          <a:xfrm>
            <a:off x="5562600" y="4539471"/>
            <a:ext cx="78205" cy="65057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776738" y="4581669"/>
            <a:ext cx="45719" cy="4571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420"/>
            <a:ext cx="9144000" cy="55335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" y="883420"/>
            <a:ext cx="9144000" cy="5508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" y="883420"/>
            <a:ext cx="8810093" cy="5882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3251"/>
            <a:ext cx="9144000" cy="5562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4714"/>
            <a:ext cx="8972154" cy="54945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96"/>
            <a:ext cx="9144000" cy="55624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420"/>
            <a:ext cx="9144000" cy="5042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730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740435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7" y="0"/>
            <a:ext cx="8931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4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0" cy="66730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8" y="745737"/>
            <a:ext cx="7394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0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842"/>
            <a:ext cx="9144000" cy="65663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5"/>
            <a:ext cx="9144000" cy="68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2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09591"/>
            <a:ext cx="4373158" cy="161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1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2" y="914400"/>
            <a:ext cx="9120848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1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4536"/>
            <a:ext cx="9144001" cy="65234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24400" y="3067615"/>
            <a:ext cx="457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</a:rPr>
              <a:t>Templates </a:t>
            </a:r>
            <a:endParaRPr lang="en-US" sz="32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Architecture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Digitization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81200" y="1524000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Transparency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1200" y="990600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U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nderstanding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1200" y="420469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ommunication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55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4226"/>
            <a:ext cx="694480" cy="7089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2400" y="973580"/>
            <a:ext cx="8839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600" b="1" i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Until a broad audience can Know and Understand  your data, the Work isn’t done</a:t>
            </a:r>
          </a:p>
        </p:txBody>
      </p:sp>
    </p:spTree>
    <p:extLst>
      <p:ext uri="{BB962C8B-B14F-4D97-AF65-F5344CB8AC3E}">
        <p14:creationId xmlns:p14="http://schemas.microsoft.com/office/powerpoint/2010/main" val="17585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Myriad Web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Myriad Web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Myriad Web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Myriad Web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Myriad Web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17060</TotalTime>
  <Words>1689</Words>
  <Application>Microsoft Office PowerPoint</Application>
  <PresentationFormat>On-screen Show (4:3)</PresentationFormat>
  <Paragraphs>207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1_Custom Design</vt:lpstr>
      <vt:lpstr>2_Custom Design</vt:lpstr>
      <vt:lpstr>3_Custom Design</vt:lpstr>
      <vt:lpstr>4_Custom Design</vt:lpstr>
      <vt:lpstr>5_Custom Design</vt:lpstr>
      <vt:lpstr>PowerPoint Presentation</vt:lpstr>
      <vt:lpstr>“Research cannot flourish if data are not preserved and made accessible.” (Nature, 2009)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Claire</dc:creator>
  <cp:lastModifiedBy>Claire</cp:lastModifiedBy>
  <cp:revision>522</cp:revision>
  <cp:lastPrinted>2015-01-19T04:52:22Z</cp:lastPrinted>
  <dcterms:created xsi:type="dcterms:W3CDTF">2014-11-04T00:00:39Z</dcterms:created>
  <dcterms:modified xsi:type="dcterms:W3CDTF">2015-03-09T22:16:43Z</dcterms:modified>
</cp:coreProperties>
</file>