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350" r:id="rId4"/>
    <p:sldId id="306" r:id="rId5"/>
    <p:sldId id="310" r:id="rId6"/>
    <p:sldId id="311" r:id="rId7"/>
    <p:sldId id="320" r:id="rId8"/>
    <p:sldId id="321" r:id="rId9"/>
    <p:sldId id="285" r:id="rId10"/>
    <p:sldId id="316" r:id="rId11"/>
    <p:sldId id="264" r:id="rId12"/>
  </p:sldIdLst>
  <p:sldSz cx="9144000" cy="6858000" type="screen4x3"/>
  <p:notesSz cx="6858000" cy="9144000"/>
  <p:defaultTextStyle>
    <a:defPPr>
      <a:defRPr lang="en-CA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1B965F-A853-47BF-90DA-9FF4407C6908}">
          <p14:sldIdLst>
            <p14:sldId id="256"/>
            <p14:sldId id="263"/>
            <p14:sldId id="350"/>
            <p14:sldId id="306"/>
            <p14:sldId id="310"/>
            <p14:sldId id="311"/>
            <p14:sldId id="320"/>
            <p14:sldId id="321"/>
            <p14:sldId id="285"/>
            <p14:sldId id="316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2768E"/>
    <a:srgbClr val="4D4D4D"/>
    <a:srgbClr val="872CA0"/>
    <a:srgbClr val="DA0000"/>
    <a:srgbClr val="E1C603"/>
    <a:srgbClr val="007C41"/>
    <a:srgbClr val="44754C"/>
    <a:srgbClr val="10643A"/>
    <a:srgbClr val="467E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7913" autoAdjust="0"/>
  </p:normalViewPr>
  <p:slideViewPr>
    <p:cSldViewPr snapToGrid="0">
      <p:cViewPr varScale="1">
        <p:scale>
          <a:sx n="80" d="100"/>
          <a:sy n="80" d="100"/>
        </p:scale>
        <p:origin x="152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Geneva" charset="-128"/>
              </a:defRPr>
            </a:lvl1pPr>
          </a:lstStyle>
          <a:p>
            <a:fld id="{48970C48-E730-4E19-BB0F-BFE3A41364C3}" type="datetime1">
              <a:rPr lang="en-CA" altLang="en-US"/>
              <a:pPr/>
              <a:t>2020-11-03</a:t>
            </a:fld>
            <a:endParaRPr lang="en-CA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Geneva" charset="-128"/>
              </a:defRPr>
            </a:lvl1pPr>
          </a:lstStyle>
          <a:p>
            <a:fld id="{379C6D41-E237-46C9-BE6A-D014E92CFB4A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5722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Geneva" charset="-128"/>
              </a:defRPr>
            </a:lvl1pPr>
          </a:lstStyle>
          <a:p>
            <a:fld id="{41057C1C-60B1-4DAA-A6A5-8F4AE5D84206}" type="datetime1">
              <a:rPr lang="en-CA" altLang="en-US"/>
              <a:pPr/>
              <a:t>2020-11-03</a:t>
            </a:fld>
            <a:endParaRPr lang="en-CA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Geneva" charset="-128"/>
              </a:defRPr>
            </a:lvl1pPr>
          </a:lstStyle>
          <a:p>
            <a:fld id="{27114076-5DF7-4343-927C-FDAA452173CC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2210122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2008-2009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4076-5DF7-4343-927C-FDAA452173CC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56647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4076-5DF7-4343-927C-FDAA452173CC}" type="slidenum">
              <a:rPr lang="en-CA" altLang="en-US" smtClean="0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62719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Stems</a:t>
            </a:r>
            <a:r>
              <a:rPr lang="en-CA" baseline="0" dirty="0"/>
              <a:t> from the Baffin Island current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4076-5DF7-4343-927C-FDAA452173CC}" type="slidenum">
              <a:rPr lang="en-CA" altLang="en-US" smtClean="0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68252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Presented the first year-round data of Hudson Strait inflow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4076-5DF7-4343-927C-FDAA452173CC}" type="slidenum">
              <a:rPr lang="en-CA" altLang="en-US" smtClean="0"/>
              <a:pPr/>
              <a:t>11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426787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kB-V2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TrkB-PPT-V1-Green-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TrkA-PPT-V5-Foo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91440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24287" y="2222377"/>
            <a:ext cx="8506855" cy="892552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 dirty="0"/>
              <a:t>ON THE CIRCULATION AND FRESHWATER DYNAMICS OF THE HUDSON BAY COMPLEX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13136" y="3827560"/>
            <a:ext cx="8506855" cy="338554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US" dirty="0"/>
              <a:t>Natasha A. Ridenour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13136" y="6225025"/>
            <a:ext cx="8506855" cy="338554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US" dirty="0"/>
              <a:t>DATE OF DEFENSE</a:t>
            </a:r>
          </a:p>
        </p:txBody>
      </p:sp>
    </p:spTree>
    <p:extLst>
      <p:ext uri="{BB962C8B-B14F-4D97-AF65-F5344CB8AC3E}">
        <p14:creationId xmlns:p14="http://schemas.microsoft.com/office/powerpoint/2010/main" val="101942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kB-V2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TrkB-PPT-V1-Green-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TrkA-PPT-V5-Foo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6100"/>
            <a:ext cx="91440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13136" y="5723791"/>
            <a:ext cx="8506855" cy="492443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313136" y="6225025"/>
            <a:ext cx="8506855" cy="338554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799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0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rkB-PPT-V1-Green-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62087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TrkB-PPT-V1-Footer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6"/>
          <a:stretch>
            <a:fillRect/>
          </a:stretch>
        </p:blipFill>
        <p:spPr bwMode="auto">
          <a:xfrm rot="10800000">
            <a:off x="0" y="0"/>
            <a:ext cx="9144000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814388" y="1608667"/>
            <a:ext cx="7562850" cy="4334933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230188" algn="l"/>
              </a:tabLst>
              <a:defRPr sz="2400" b="1"/>
            </a:lvl1pPr>
            <a:lvl2pPr marL="3175" indent="0">
              <a:spcBef>
                <a:spcPts val="0"/>
              </a:spcBef>
              <a:spcAft>
                <a:spcPts val="1200"/>
              </a:spcAft>
              <a:buNone/>
              <a:defRPr sz="1800" b="1"/>
            </a:lvl2pPr>
            <a:lvl3pPr marL="228600" indent="-228600">
              <a:defRPr sz="1800"/>
            </a:lvl3pPr>
            <a:lvl4pPr marL="514350" indent="-230188">
              <a:buFont typeface="Lucida Grande"/>
              <a:buChar char="-"/>
              <a:tabLst/>
              <a:defRPr sz="1800"/>
            </a:lvl4pPr>
            <a:lvl5pPr marL="747713" indent="-228600">
              <a:buFont typeface="Lucida Grande"/>
              <a:buChar char="·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0"/>
          <p:cNvSpPr>
            <a:spLocks noGrp="1"/>
          </p:cNvSpPr>
          <p:nvPr>
            <p:ph type="title"/>
          </p:nvPr>
        </p:nvSpPr>
        <p:spPr>
          <a:xfrm>
            <a:off x="2432242" y="6215230"/>
            <a:ext cx="6387748" cy="307777"/>
          </a:xfrm>
          <a:prstGeom prst="rect">
            <a:avLst/>
          </a:prstGeom>
        </p:spPr>
        <p:txBody>
          <a:bodyPr vert="horz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65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rkB-PPT-V1-Green-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814388" y="1608667"/>
            <a:ext cx="7562850" cy="4664363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230188" algn="l"/>
              </a:tabLst>
              <a:defRPr sz="2400" b="1"/>
            </a:lvl1pPr>
            <a:lvl2pPr marL="3175" indent="0">
              <a:spcBef>
                <a:spcPts val="0"/>
              </a:spcBef>
              <a:spcAft>
                <a:spcPts val="1200"/>
              </a:spcAft>
              <a:buNone/>
              <a:defRPr sz="1800" b="1"/>
            </a:lvl2pPr>
            <a:lvl3pPr marL="228600" indent="-228600">
              <a:defRPr sz="1800"/>
            </a:lvl3pPr>
            <a:lvl4pPr marL="514350" indent="-230188">
              <a:buFont typeface="Lucida Grande"/>
              <a:buChar char="-"/>
              <a:tabLst/>
              <a:defRPr sz="1800"/>
            </a:lvl4pPr>
            <a:lvl5pPr marL="747713" indent="-228600">
              <a:buFont typeface="Lucida Grande"/>
              <a:buChar char="·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32242" y="340903"/>
            <a:ext cx="6387748" cy="307777"/>
          </a:xfrm>
          <a:prstGeom prst="rect">
            <a:avLst/>
          </a:prstGeom>
        </p:spPr>
        <p:txBody>
          <a:bodyPr vert="horz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8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rkB-PPT-V1-Green-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32242" y="340903"/>
            <a:ext cx="6387748" cy="307777"/>
          </a:xfrm>
          <a:prstGeom prst="rect">
            <a:avLst/>
          </a:prstGeom>
        </p:spPr>
        <p:txBody>
          <a:bodyPr vert="horz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946727"/>
            <a:ext cx="9144000" cy="591127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515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rkB-PPT-V2-Heade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5700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814388" y="2532303"/>
            <a:ext cx="7562850" cy="3748424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230188" algn="l"/>
              </a:tabLst>
              <a:defRPr sz="2200" b="1"/>
            </a:lvl1pPr>
            <a:lvl2pPr marL="3175" indent="0">
              <a:spcBef>
                <a:spcPts val="0"/>
              </a:spcBef>
              <a:spcAft>
                <a:spcPts val="1200"/>
              </a:spcAft>
              <a:buNone/>
              <a:defRPr sz="1800" b="1"/>
            </a:lvl2pPr>
            <a:lvl3pPr marL="228600" indent="-228600">
              <a:defRPr sz="1800"/>
            </a:lvl3pPr>
            <a:lvl4pPr marL="514350" indent="-230188">
              <a:buFont typeface="Lucida Grande"/>
              <a:buChar char="-"/>
              <a:tabLst/>
              <a:defRPr sz="1800"/>
            </a:lvl4pPr>
            <a:lvl5pPr marL="747713" indent="-228600">
              <a:buFont typeface="Lucida Grande"/>
              <a:buChar char="·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814388" y="1704806"/>
            <a:ext cx="7562850" cy="481134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2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rkB-PPT-V2-Footer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19700"/>
            <a:ext cx="91440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UA-COLOUR-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113" y="6186488"/>
            <a:ext cx="15716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814388" y="1393152"/>
            <a:ext cx="7562850" cy="3748424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230188" algn="l"/>
              </a:tabLst>
              <a:defRPr sz="2200" b="1"/>
            </a:lvl1pPr>
            <a:lvl2pPr marL="3175" indent="0">
              <a:spcBef>
                <a:spcPts val="0"/>
              </a:spcBef>
              <a:spcAft>
                <a:spcPts val="1200"/>
              </a:spcAft>
              <a:buNone/>
              <a:defRPr sz="1800" b="1"/>
            </a:lvl2pPr>
            <a:lvl3pPr marL="228600" indent="-228600">
              <a:defRPr sz="1800"/>
            </a:lvl3pPr>
            <a:lvl4pPr marL="514350" indent="-230188">
              <a:buFont typeface="Lucida Grande"/>
              <a:buChar char="-"/>
              <a:tabLst/>
              <a:defRPr sz="1800"/>
            </a:lvl4pPr>
            <a:lvl5pPr marL="747713" indent="-228600">
              <a:buFont typeface="Lucida Grande"/>
              <a:buChar char="·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814388" y="565655"/>
            <a:ext cx="7562850" cy="481134"/>
          </a:xfrm>
          <a:prstGeom prst="rect">
            <a:avLst/>
          </a:prstGeom>
        </p:spPr>
        <p:txBody>
          <a:bodyPr vert="horz"/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52" r:id="rId2"/>
    <p:sldLayoutId id="2147483927" r:id="rId3"/>
    <p:sldLayoutId id="2147483929" r:id="rId4"/>
    <p:sldLayoutId id="2147483930" r:id="rId5"/>
    <p:sldLayoutId id="2147483934" r:id="rId6"/>
    <p:sldLayoutId id="2147483935" r:id="rId7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24287" y="2450977"/>
            <a:ext cx="8506855" cy="1077218"/>
          </a:xfrm>
        </p:spPr>
        <p:txBody>
          <a:bodyPr/>
          <a:lstStyle/>
          <a:p>
            <a:r>
              <a:rPr lang="en-CA" sz="3200" dirty="0"/>
              <a:t>Hudson Strait Inflow: Structure and Variability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13136" y="3725960"/>
            <a:ext cx="8506855" cy="830997"/>
          </a:xfrm>
        </p:spPr>
        <p:txBody>
          <a:bodyPr/>
          <a:lstStyle/>
          <a:p>
            <a:r>
              <a:rPr lang="en-CA" sz="2400" b="1" dirty="0"/>
              <a:t>Natasha A. Ridenour</a:t>
            </a:r>
            <a:r>
              <a:rPr lang="en-CA" sz="2400" b="1" baseline="30000" dirty="0"/>
              <a:t>1</a:t>
            </a:r>
            <a:r>
              <a:rPr lang="en-CA" sz="2400" b="1" dirty="0"/>
              <a:t>, </a:t>
            </a:r>
            <a:r>
              <a:rPr lang="en-CA" sz="2400" b="1" dirty="0" err="1"/>
              <a:t>Fiammetta</a:t>
            </a:r>
            <a:r>
              <a:rPr lang="en-CA" sz="2400" b="1" dirty="0"/>
              <a:t> Straneo</a:t>
            </a:r>
            <a:r>
              <a:rPr lang="en-CA" sz="2400" b="1" baseline="30000" dirty="0"/>
              <a:t>2</a:t>
            </a:r>
            <a:r>
              <a:rPr lang="en-CA" sz="2400" b="1" dirty="0"/>
              <a:t>, James Holte</a:t>
            </a:r>
            <a:r>
              <a:rPr lang="en-CA" sz="2400" b="1" baseline="30000" dirty="0"/>
              <a:t>2</a:t>
            </a:r>
            <a:r>
              <a:rPr lang="en-CA" sz="2400" b="1" dirty="0"/>
              <a:t>, Yves Gratton</a:t>
            </a:r>
            <a:r>
              <a:rPr lang="en-CA" sz="2400" b="1" baseline="30000" dirty="0"/>
              <a:t>3</a:t>
            </a:r>
            <a:r>
              <a:rPr lang="en-CA" sz="2400" b="1" dirty="0"/>
              <a:t>, Paul G. Myers</a:t>
            </a:r>
            <a:r>
              <a:rPr lang="en-CA" sz="2400" b="1" baseline="30000" dirty="0"/>
              <a:t>1</a:t>
            </a:r>
            <a:r>
              <a:rPr lang="en-CA" sz="2400" b="1" dirty="0"/>
              <a:t>, David G. Barber</a:t>
            </a:r>
            <a:r>
              <a:rPr lang="en-CA" sz="2400" b="1" baseline="30000" dirty="0"/>
              <a:t>4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9586" y="5679524"/>
            <a:ext cx="8506855" cy="1200329"/>
          </a:xfrm>
        </p:spPr>
        <p:txBody>
          <a:bodyPr/>
          <a:lstStyle/>
          <a:p>
            <a:pPr algn="l"/>
            <a:r>
              <a:rPr lang="en-CA" sz="18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Earth and Atmospheric Science, University of Alberta, Alberta</a:t>
            </a:r>
          </a:p>
          <a:p>
            <a:pPr algn="l"/>
            <a:r>
              <a:rPr lang="en-CA" sz="18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Scripps Institution of Oceanography, UCSD, California</a:t>
            </a:r>
          </a:p>
          <a:p>
            <a:pPr algn="l"/>
            <a:r>
              <a:rPr lang="en-CA" sz="18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r>
              <a:rPr lang="en-CA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Institut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national de la </a:t>
            </a:r>
            <a:r>
              <a:rPr lang="en-CA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recherche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r>
              <a:rPr lang="en-CA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scientifique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– </a:t>
            </a:r>
            <a:r>
              <a:rPr lang="en-CA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Océanologie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Qu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é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bec</a:t>
            </a:r>
          </a:p>
          <a:p>
            <a:pPr algn="l"/>
            <a:r>
              <a:rPr lang="en-CA" sz="18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r>
              <a:rPr lang="en-CA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Centre for Earth Observation Science, University of Manitoba, Manitoba</a:t>
            </a:r>
          </a:p>
        </p:txBody>
      </p:sp>
      <p:pic>
        <p:nvPicPr>
          <p:cNvPr id="9" name="Shape 91" descr="C:\Users\mbris\Desktop\Natasha\School\Post Secondary Education\UofA\PhD\Conferences\FAMOS2016\conference_poster_3\figures\UofMlogo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448" y="948511"/>
            <a:ext cx="2397552" cy="736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90"/>
          <p:cNvPicPr preferRelativeResize="0"/>
          <p:nvPr/>
        </p:nvPicPr>
        <p:blipFill rotWithShape="1">
          <a:blip r:embed="rId3">
            <a:alphaModFix/>
          </a:blip>
          <a:srcRect b="5929"/>
          <a:stretch/>
        </p:blipFill>
        <p:spPr>
          <a:xfrm>
            <a:off x="1892002" y="1520088"/>
            <a:ext cx="1799460" cy="776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C:\Users\mbris\Desktop\Natasha\School\Post Secondary Education\UofA\PhD\Conferences\IUGG2019\Scripps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70"/>
          <a:stretch/>
        </p:blipFill>
        <p:spPr bwMode="auto">
          <a:xfrm>
            <a:off x="3062676" y="948512"/>
            <a:ext cx="3147954" cy="66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mbris\Desktop\Natasha\School\Post Secondary Education\UofA\PhD\Conferences\IUGG2019\inrs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4082" r="8261" b="5489"/>
          <a:stretch/>
        </p:blipFill>
        <p:spPr bwMode="auto">
          <a:xfrm>
            <a:off x="8111179" y="921991"/>
            <a:ext cx="992994" cy="13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ris\Desktop\Natasha\School\Post Secondary Education\UofA\PhD\Conferences\ArcticNet\poster\figures\Manitoba_Hydro_Logo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" b="10209"/>
          <a:stretch/>
        </p:blipFill>
        <p:spPr bwMode="auto">
          <a:xfrm>
            <a:off x="5946474" y="1520089"/>
            <a:ext cx="2143114" cy="7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11"/>
          <a:stretch/>
        </p:blipFill>
        <p:spPr bwMode="auto">
          <a:xfrm>
            <a:off x="348931" y="1433022"/>
            <a:ext cx="8681088" cy="296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13"/>
          <a:stretch/>
        </p:blipFill>
        <p:spPr bwMode="auto">
          <a:xfrm>
            <a:off x="354704" y="1660418"/>
            <a:ext cx="8681088" cy="268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Inflow pathways: Hudson Bay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415" y="4596382"/>
            <a:ext cx="784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main route of Hudson Strait waters is to northern Hudson Bay after undergoing some mixing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295900" y="3784852"/>
            <a:ext cx="685800" cy="81153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522720" y="3064762"/>
            <a:ext cx="266700" cy="7833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9" r="62536" b="37899"/>
          <a:stretch/>
        </p:blipFill>
        <p:spPr bwMode="auto">
          <a:xfrm>
            <a:off x="2466914" y="1764687"/>
            <a:ext cx="647702" cy="20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16" r="62536"/>
          <a:stretch/>
        </p:blipFill>
        <p:spPr bwMode="auto">
          <a:xfrm>
            <a:off x="2471676" y="1932291"/>
            <a:ext cx="647702" cy="217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66914" y="1764687"/>
            <a:ext cx="647702" cy="38555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820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700087" y="1278852"/>
            <a:ext cx="7808913" cy="6645948"/>
          </a:xfrm>
        </p:spPr>
        <p:txBody>
          <a:bodyPr/>
          <a:lstStyle/>
          <a:p>
            <a:pPr marL="571500" lvl="2" indent="-342900">
              <a:tabLst>
                <a:tab pos="444500" algn="l"/>
              </a:tabLst>
            </a:pPr>
            <a:r>
              <a:rPr lang="en-CA" sz="2200" b="1" dirty="0"/>
              <a:t>Reduced variability in the inflow compared to the outflow</a:t>
            </a:r>
          </a:p>
          <a:p>
            <a:pPr marL="571500" lvl="2" indent="-342900">
              <a:tabLst>
                <a:tab pos="444500" algn="l"/>
              </a:tabLst>
            </a:pPr>
            <a:r>
              <a:rPr lang="en-CA" sz="2200" b="1" dirty="0"/>
              <a:t>Inflow waters fall within the Arctic Water category, with deep inflow waters having a small contribution from </a:t>
            </a:r>
            <a:r>
              <a:rPr lang="en-CA" sz="2200" b="1" dirty="0" err="1"/>
              <a:t>TrW</a:t>
            </a:r>
            <a:r>
              <a:rPr lang="en-CA" sz="2200" b="1" dirty="0"/>
              <a:t> </a:t>
            </a:r>
            <a:r>
              <a:rPr lang="en-CA" sz="2200" b="1"/>
              <a:t>or WGIW</a:t>
            </a:r>
            <a:endParaRPr lang="en-CA" sz="2200" b="1" dirty="0"/>
          </a:p>
          <a:p>
            <a:pPr marL="571500" lvl="2" indent="-342900">
              <a:tabLst>
                <a:tab pos="444500" algn="l"/>
              </a:tabLst>
            </a:pPr>
            <a:r>
              <a:rPr lang="en-CA" sz="2200" b="1" dirty="0"/>
              <a:t>Hudson Strait inflow waters enter northern Hudson Bay after undergoing mixing and modification </a:t>
            </a:r>
          </a:p>
          <a:p>
            <a:pPr marL="571500" indent="-342900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CA" dirty="0"/>
              <a:t>We know that Hudson Strait receives Arctic waters from the Baffin Island Current</a:t>
            </a:r>
          </a:p>
          <a:p>
            <a:pPr marL="622300" lvl="2" indent="0">
              <a:buNone/>
            </a:pPr>
            <a:r>
              <a:rPr lang="en-CA" sz="2000" b="1" dirty="0"/>
              <a:t>	Arctic outflows might contain large freshwater signals, 	will rerouting part of the signal in Hudson Strait reduce   	the impact these events have on convection        	regions?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</a:t>
            </a: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7960" y="6414094"/>
            <a:ext cx="29065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200" dirty="0">
                <a:solidFill>
                  <a:schemeClr val="bg1"/>
                </a:solidFill>
              </a:rPr>
              <a:t>ridenour@ualberta.ca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73719" y="4913236"/>
            <a:ext cx="41493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50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>
          <a:xfrm>
            <a:off x="814388" y="910552"/>
            <a:ext cx="7562850" cy="3748424"/>
          </a:xfrm>
        </p:spPr>
        <p:txBody>
          <a:bodyPr/>
          <a:lstStyle/>
          <a:p>
            <a:endParaRPr lang="en-CA" sz="1000" dirty="0"/>
          </a:p>
          <a:p>
            <a:r>
              <a:rPr lang="en-CA" dirty="0"/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Present the first year-round observations of the Hudson Strait inflow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Determine Hudson Strait inflow source waters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Estimate Hudson Strait inflow pathways within the Hudson Bay Complex</a:t>
            </a:r>
          </a:p>
          <a:p>
            <a:endParaRPr lang="en-CA" dirty="0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1827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Flow in Hudson Strait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3504"/>
            <a:ext cx="5238750" cy="350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7150" y="1173504"/>
            <a:ext cx="5480050" cy="350134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2266950" y="2495550"/>
            <a:ext cx="1028700" cy="819150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295650" y="1911351"/>
            <a:ext cx="1132418" cy="584199"/>
          </a:xfrm>
          <a:prstGeom prst="line">
            <a:avLst/>
          </a:prstGeom>
          <a:ln w="38100"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60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4395320" y="1882140"/>
            <a:ext cx="4748680" cy="3230880"/>
            <a:chOff x="4395320" y="1882140"/>
            <a:chExt cx="4748680" cy="32308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06" t="1828" b="6989"/>
            <a:stretch/>
          </p:blipFill>
          <p:spPr bwMode="auto">
            <a:xfrm>
              <a:off x="4395320" y="1882140"/>
              <a:ext cx="4748680" cy="3230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4411135" y="1911351"/>
              <a:ext cx="4013198" cy="320166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H="1" flipV="1">
            <a:off x="3262902" y="3314700"/>
            <a:ext cx="1132418" cy="1798320"/>
          </a:xfrm>
          <a:prstGeom prst="line">
            <a:avLst/>
          </a:prstGeom>
          <a:ln w="38100"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60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>
          <a:xfrm rot="2598505">
            <a:off x="5501233" y="3367419"/>
            <a:ext cx="1484809" cy="484632"/>
          </a:xfrm>
          <a:prstGeom prst="rightArrow">
            <a:avLst>
              <a:gd name="adj1" fmla="val 50000"/>
              <a:gd name="adj2" fmla="val 85817"/>
            </a:avLst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 rot="13310266">
            <a:off x="5963755" y="2818143"/>
            <a:ext cx="1484809" cy="484632"/>
          </a:xfrm>
          <a:prstGeom prst="rightArrow">
            <a:avLst>
              <a:gd name="adj1" fmla="val 50000"/>
              <a:gd name="adj2" fmla="val 85817"/>
            </a:avLst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103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6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Structure across Hudson Strait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40" y="1115321"/>
            <a:ext cx="3867150" cy="4629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38595" y="1914418"/>
            <a:ext cx="425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Stratified, warm, fresh outflow along the southern coast in September 2009</a:t>
            </a:r>
          </a:p>
        </p:txBody>
      </p:sp>
      <p:sp>
        <p:nvSpPr>
          <p:cNvPr id="7" name="Oval 6"/>
          <p:cNvSpPr/>
          <p:nvPr/>
        </p:nvSpPr>
        <p:spPr>
          <a:xfrm rot="503456">
            <a:off x="455751" y="3418101"/>
            <a:ext cx="1105345" cy="102430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 rot="503456">
            <a:off x="455747" y="1099379"/>
            <a:ext cx="1105345" cy="102430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538595" y="3237652"/>
            <a:ext cx="425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Cold, more saline inflow along the northern coast in September 2009</a:t>
            </a:r>
          </a:p>
        </p:txBody>
      </p:sp>
      <p:sp>
        <p:nvSpPr>
          <p:cNvPr id="14" name="Oval 13"/>
          <p:cNvSpPr/>
          <p:nvPr/>
        </p:nvSpPr>
        <p:spPr>
          <a:xfrm>
            <a:off x="1631151" y="3537857"/>
            <a:ext cx="1837015" cy="187502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1620261" y="1208249"/>
            <a:ext cx="1837015" cy="187502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3393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animBg="1"/>
      <p:bldP spid="7" grpId="1" animBg="1"/>
      <p:bldP spid="8" grpId="0" animBg="1"/>
      <p:bldP spid="8" grpId="1" animBg="1"/>
      <p:bldP spid="13" grpId="0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Comparing the outflow and inflow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2" y="1489550"/>
            <a:ext cx="4288972" cy="25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152" y="1482221"/>
            <a:ext cx="4550228" cy="255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6675" y="4188721"/>
            <a:ext cx="793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Seasonal heating and cooling across the strait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695700" y="2523917"/>
            <a:ext cx="685800" cy="81153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8282940" y="2523917"/>
            <a:ext cx="685800" cy="81153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6675" y="4705105"/>
            <a:ext cx="7935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Inflow salinity has reduced seasonal variability compared to the outflow (explained by the lack of river discharge)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528060" y="3506897"/>
            <a:ext cx="685800" cy="81153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199120" y="3506897"/>
            <a:ext cx="685800" cy="81153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8" t="4381" r="13302" b="14374"/>
          <a:stretch/>
        </p:blipFill>
        <p:spPr bwMode="auto">
          <a:xfrm>
            <a:off x="7452360" y="46572"/>
            <a:ext cx="1646592" cy="128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54993" y="1428274"/>
            <a:ext cx="770467" cy="2201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921915" y="1329948"/>
            <a:ext cx="2910945" cy="481134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ＭＳ Ｐゴシック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9pPr>
          </a:lstStyle>
          <a:p>
            <a:r>
              <a:rPr lang="en-CA" sz="1600" i="1" dirty="0">
                <a:latin typeface="+mn-lt"/>
              </a:rPr>
              <a:t>HS Outflow (Mooring A)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60953" y="1428274"/>
            <a:ext cx="770467" cy="2201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5532015" y="1329948"/>
            <a:ext cx="2910945" cy="481134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ＭＳ Ｐゴシック" charset="0"/>
                <a:cs typeface="Geneva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Geneva" charset="0"/>
              </a:defRPr>
            </a:lvl9pPr>
          </a:lstStyle>
          <a:p>
            <a:r>
              <a:rPr lang="en-CA" sz="1600" i="1" dirty="0">
                <a:latin typeface="+mn-lt"/>
              </a:rPr>
              <a:t>HS Inflow (Mooring F)</a:t>
            </a:r>
          </a:p>
        </p:txBody>
      </p:sp>
      <p:sp>
        <p:nvSpPr>
          <p:cNvPr id="6" name="5-Point Star 5"/>
          <p:cNvSpPr/>
          <p:nvPr/>
        </p:nvSpPr>
        <p:spPr>
          <a:xfrm rot="20400960">
            <a:off x="7987146" y="681043"/>
            <a:ext cx="157942" cy="159032"/>
          </a:xfrm>
          <a:prstGeom prst="star5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5-Point Star 23"/>
          <p:cNvSpPr/>
          <p:nvPr/>
        </p:nvSpPr>
        <p:spPr>
          <a:xfrm rot="20516326">
            <a:off x="8242024" y="390097"/>
            <a:ext cx="157942" cy="159032"/>
          </a:xfrm>
          <a:prstGeom prst="star5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54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Waters in Hudson Strait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02655" y="2484646"/>
            <a:ext cx="3104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Surface waters subject to seasonal heating and river input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" y="1675845"/>
            <a:ext cx="5998210" cy="347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 rot="2876079">
            <a:off x="1558748" y="1387636"/>
            <a:ext cx="1724866" cy="366686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009255" y="1372127"/>
            <a:ext cx="3134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The waters in Hudson Strait fall into three categories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2655" y="3591383"/>
            <a:ext cx="3104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Cold waters with salinities between 32.5-33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3418" y="4441174"/>
            <a:ext cx="3104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Warm, saline bottom waters that are only found in the inflow</a:t>
            </a:r>
          </a:p>
        </p:txBody>
      </p:sp>
      <p:sp>
        <p:nvSpPr>
          <p:cNvPr id="10" name="Oval 9"/>
          <p:cNvSpPr/>
          <p:nvPr/>
        </p:nvSpPr>
        <p:spPr>
          <a:xfrm>
            <a:off x="3345180" y="3360420"/>
            <a:ext cx="1120760" cy="129805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4442460" y="3154680"/>
            <a:ext cx="647700" cy="147828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2117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 animBg="1"/>
      <p:bldP spid="2" grpId="1" animBg="1"/>
      <p:bldP spid="7" grpId="0"/>
      <p:bldP spid="7" grpId="1"/>
      <p:bldP spid="8" grpId="0"/>
      <p:bldP spid="8" grpId="1"/>
      <p:bldP spid="9" grpId="0"/>
      <p:bldP spid="10" grpId="0" animBg="1"/>
      <p:bldP spid="10" grpId="1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Currents in Hudson Strait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32" y="1077689"/>
            <a:ext cx="7965900" cy="326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3415" y="4604002"/>
            <a:ext cx="784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There were unfortunate circumstances that led to no or unusable velocity data </a:t>
            </a: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961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Currents in Hudson Strait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32" y="1077689"/>
            <a:ext cx="7965900" cy="326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688" y="4399600"/>
            <a:ext cx="8576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Strong shear in outflow, with seasonality at the surface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999702" y="3002277"/>
            <a:ext cx="373380" cy="10036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704114" y="1273630"/>
            <a:ext cx="780506" cy="43542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688" y="4915984"/>
            <a:ext cx="8576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Inflow has weaker flow, with little to no shear, however, seasonality occurs throughout the top ~70 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018019" y="2555966"/>
            <a:ext cx="504010" cy="87303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620191" y="2204361"/>
            <a:ext cx="808810" cy="58020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4911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Source waters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" y="1132114"/>
            <a:ext cx="6959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3415" y="4216714"/>
            <a:ext cx="81248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/>
              <a:t>Hudson Strait inflow stems from the Baffin Island Current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415" y="4657792"/>
            <a:ext cx="81248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/>
              <a:t>Hudson Strait inflow mostly Arctic Water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3415" y="5080492"/>
            <a:ext cx="8124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/>
              <a:t>With deep waters having a small contribution from Transitional and West Greenland </a:t>
            </a:r>
            <a:r>
              <a:rPr lang="en-CA" sz="2200" dirty="0" err="1"/>
              <a:t>Irminger</a:t>
            </a:r>
            <a:r>
              <a:rPr lang="en-CA" sz="2200" dirty="0"/>
              <a:t> Water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388659" y="3710940"/>
            <a:ext cx="276561" cy="50577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977640" y="3436620"/>
            <a:ext cx="114300" cy="64052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5"/>
          <p:cNvSpPr txBox="1">
            <a:spLocks/>
          </p:cNvSpPr>
          <p:nvPr/>
        </p:nvSpPr>
        <p:spPr>
          <a:xfrm>
            <a:off x="8774527" y="6519446"/>
            <a:ext cx="434785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0" i="0" kern="1200">
                <a:solidFill>
                  <a:schemeClr val="tx1"/>
                </a:solidFill>
                <a:latin typeface="WhitneyHTF-Bold"/>
                <a:ea typeface="Geneva" charset="0"/>
                <a:cs typeface="WhitneyHTF-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5869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5" grpId="0"/>
      <p:bldP spid="5" grpId="1"/>
      <p:bldP spid="7" grpId="0"/>
    </p:bldLst>
  </p:timing>
</p:sld>
</file>

<file path=ppt/theme/theme1.xml><?xml version="1.0" encoding="utf-8"?>
<a:theme xmlns:a="http://schemas.openxmlformats.org/drawingml/2006/main" name="TrkB-PPT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TrkB-PPT-V2</Template>
  <TotalTime>12735</TotalTime>
  <Words>443</Words>
  <Application>Microsoft Office PowerPoint</Application>
  <PresentationFormat>On-screen Show (4:3)</PresentationFormat>
  <Paragraphs>60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Lucida Grande</vt:lpstr>
      <vt:lpstr>WhitneyHTF-Bold</vt:lpstr>
      <vt:lpstr>TrkB-PPT-V2</vt:lpstr>
      <vt:lpstr>PowerPoint Presentation</vt:lpstr>
      <vt:lpstr>PowerPoint Presentation</vt:lpstr>
      <vt:lpstr>Flow in Hudson Strait</vt:lpstr>
      <vt:lpstr>Structure across Hudson Strait</vt:lpstr>
      <vt:lpstr>Comparing the outflow and inflow</vt:lpstr>
      <vt:lpstr>Waters in Hudson Strait</vt:lpstr>
      <vt:lpstr>Currents in Hudson Strait</vt:lpstr>
      <vt:lpstr>Currents in Hudson Strait</vt:lpstr>
      <vt:lpstr>Source waters</vt:lpstr>
      <vt:lpstr>Inflow pathways: Hudson Bay</vt:lpstr>
      <vt:lpstr>CONCLUSION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and Natasha Briske Ridenour</dc:creator>
  <cp:lastModifiedBy>David Landry</cp:lastModifiedBy>
  <cp:revision>261</cp:revision>
  <dcterms:created xsi:type="dcterms:W3CDTF">2020-07-20T22:34:35Z</dcterms:created>
  <dcterms:modified xsi:type="dcterms:W3CDTF">2020-11-03T15:24:08Z</dcterms:modified>
</cp:coreProperties>
</file>